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1" r:id="rId4"/>
  </p:sldMasterIdLst>
  <p:sldIdLst>
    <p:sldId id="256" r:id="rId5"/>
    <p:sldId id="257" r:id="rId6"/>
    <p:sldId id="268" r:id="rId7"/>
    <p:sldId id="262" r:id="rId8"/>
    <p:sldId id="269" r:id="rId9"/>
    <p:sldId id="270" r:id="rId10"/>
    <p:sldId id="279" r:id="rId11"/>
    <p:sldId id="280" r:id="rId12"/>
    <p:sldId id="281" r:id="rId13"/>
    <p:sldId id="271" r:id="rId14"/>
    <p:sldId id="275" r:id="rId15"/>
    <p:sldId id="272" r:id="rId16"/>
    <p:sldId id="276" r:id="rId17"/>
    <p:sldId id="277" r:id="rId18"/>
    <p:sldId id="266" r:id="rId19"/>
    <p:sldId id="267" r:id="rId20"/>
    <p:sldId id="259" r:id="rId21"/>
    <p:sldId id="260" r:id="rId22"/>
    <p:sldId id="261" r:id="rId23"/>
    <p:sldId id="264" r:id="rId24"/>
    <p:sldId id="265" r:id="rId25"/>
    <p:sldId id="263" r:id="rId26"/>
    <p:sldId id="25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CCAE9-0ECC-4522-AF31-9EEF758A3830}" v="2" dt="2021-01-28T14:37:53.697"/>
    <p1510:client id="{08632993-B78F-49F1-87CA-A51B05198C90}" v="42" dt="2021-01-04T15:10:17.194"/>
    <p1510:client id="{1C4F2B86-D79E-4E1E-BB1D-7693D28D291F}" v="18" dt="2021-01-02T13:08:25.143"/>
    <p1510:client id="{2CC501C6-C464-4943-BEC3-7EF8C1D9A07E}" v="3" dt="2021-01-02T15:20:35.659"/>
    <p1510:client id="{39A66EF7-EE58-4DDC-B995-923EB892D958}" v="228" dt="2021-01-03T13:48:53.914"/>
    <p1510:client id="{4C47DDF0-72DF-40E6-B712-480535AF19E3}" v="5" dt="2021-01-01T16:48:03.801"/>
    <p1510:client id="{50D78952-BB10-4061-9678-0A86C36C2A90}" v="10" dt="2021-01-02T18:41:18.693"/>
    <p1510:client id="{5A8119CB-F0A2-4A96-AEF0-B47E0D9C51F7}" v="529" dt="2021-01-02T20:03:54.190"/>
    <p1510:client id="{616FD34B-135A-4AEA-939E-59385EB536D6}" v="96" dt="2021-01-02T14:29:59.074"/>
    <p1510:client id="{63CD14FD-85D7-4F7A-9EEE-B93BAB25D329}" v="1203" dt="2021-01-02T12:54:26.435"/>
    <p1510:client id="{896F0B4C-DEF3-4FD6-A2B8-5862A2490F7A}" v="724" dt="2021-01-01T17:35:07.414"/>
    <p1510:client id="{8D6DB54C-12CE-4D6D-9211-5DCF818BC369}" v="2088" dt="2021-01-02T15:10:24.142"/>
    <p1510:client id="{934B7BF2-A7B0-4912-8CD6-B7400CA5D5C2}" v="1621" dt="2021-01-03T06:19:01.909"/>
    <p1510:client id="{946028B6-10F5-4E52-8686-5185792A5D7C}" v="2031" dt="2021-01-02T12:24:47.590"/>
    <p1510:client id="{95D243A9-14AF-4A7D-B645-534D5A04BBB2}" v="54" dt="2021-01-03T13:45:36.879"/>
    <p1510:client id="{981247F9-71D1-454C-B2C6-ADC635AC102A}" v="143" dt="2021-01-02T19:05:08.346"/>
    <p1510:client id="{A16568CD-1E62-4EDF-BE42-81A057E284D4}" v="2" dt="2021-01-28T16:26:08.066"/>
    <p1510:client id="{AF62CA0E-BA73-4446-9807-266013F06F2A}" v="796" dt="2021-01-02T19:37:32.449"/>
    <p1510:client id="{C036A39A-6F2C-4AB5-8F7E-56330377883C}" v="253" dt="2021-01-01T17:35:43.204"/>
    <p1510:client id="{C182207B-D312-4155-8F62-3A245893CC3E}" v="369" dt="2021-01-02T12:24:56.586"/>
    <p1510:client id="{CF662AA4-04FF-4A6E-98D4-E64674EC6A36}" v="403" dt="2021-01-03T09:36:56.320"/>
    <p1510:client id="{D5613951-4A12-4789-A661-C0D53C2CB595}" v="1" dt="2021-01-02T15:43:39.664"/>
    <p1510:client id="{D61F90CA-D391-4C1F-8B46-1E76E5EB4844}" v="160" dt="2021-01-02T18:46:40.292"/>
    <p1510:client id="{D9CC2436-7EAF-4571-B233-F2F7CFDD789E}" v="10" dt="2021-01-02T11:50:32.094"/>
    <p1510:client id="{E987A935-6223-475B-AFE9-2F69490CDAD4}" v="21" dt="2021-01-02T08:18:22.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7FC166-DF7A-44A8-BC84-3ED82E1987B8}" type="datetimeFigureOut">
              <a:rPr lang="en-IN" smtClean="0"/>
              <a:t>04-02-2021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5D77FC-1D91-4987-BEC0-6FB0B050B520}" type="slidenum">
              <a:rPr lang="en-IN" smtClean="0"/>
              <a:t>‹#›</a:t>
            </a:fld>
            <a:endParaRPr lang="en-IN"/>
          </a:p>
        </p:txBody>
      </p:sp>
    </p:spTree>
    <p:extLst>
      <p:ext uri="{BB962C8B-B14F-4D97-AF65-F5344CB8AC3E}">
        <p14:creationId xmlns:p14="http://schemas.microsoft.com/office/powerpoint/2010/main" val="4147951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7FC166-DF7A-44A8-BC84-3ED82E1987B8}" type="datetimeFigureOut">
              <a:rPr lang="en-IN" smtClean="0"/>
              <a:t>04-02-2021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5D77FC-1D91-4987-BEC0-6FB0B050B520}" type="slidenum">
              <a:rPr lang="en-IN" smtClean="0"/>
              <a:t>‹#›</a:t>
            </a:fld>
            <a:endParaRPr lang="en-IN"/>
          </a:p>
        </p:txBody>
      </p:sp>
    </p:spTree>
    <p:extLst>
      <p:ext uri="{BB962C8B-B14F-4D97-AF65-F5344CB8AC3E}">
        <p14:creationId xmlns:p14="http://schemas.microsoft.com/office/powerpoint/2010/main" val="2738695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7FC166-DF7A-44A8-BC84-3ED82E1987B8}" type="datetimeFigureOut">
              <a:rPr lang="en-IN" smtClean="0"/>
              <a:t>04-02-2021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5D77FC-1D91-4987-BEC0-6FB0B050B520}" type="slidenum">
              <a:rPr lang="en-IN" smtClean="0"/>
              <a:t>‹#›</a:t>
            </a:fld>
            <a:endParaRPr lang="en-IN"/>
          </a:p>
        </p:txBody>
      </p:sp>
    </p:spTree>
    <p:extLst>
      <p:ext uri="{BB962C8B-B14F-4D97-AF65-F5344CB8AC3E}">
        <p14:creationId xmlns:p14="http://schemas.microsoft.com/office/powerpoint/2010/main" val="4216258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7FC166-DF7A-44A8-BC84-3ED82E1987B8}" type="datetimeFigureOut">
              <a:rPr lang="en-IN" smtClean="0"/>
              <a:t>04-02-2021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5D77FC-1D91-4987-BEC0-6FB0B050B520}"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955597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7FC166-DF7A-44A8-BC84-3ED82E1987B8}" type="datetimeFigureOut">
              <a:rPr lang="en-IN" smtClean="0"/>
              <a:t>04-02-2021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5D77FC-1D91-4987-BEC0-6FB0B050B520}" type="slidenum">
              <a:rPr lang="en-IN" smtClean="0"/>
              <a:t>‹#›</a:t>
            </a:fld>
            <a:endParaRPr lang="en-IN"/>
          </a:p>
        </p:txBody>
      </p:sp>
    </p:spTree>
    <p:extLst>
      <p:ext uri="{BB962C8B-B14F-4D97-AF65-F5344CB8AC3E}">
        <p14:creationId xmlns:p14="http://schemas.microsoft.com/office/powerpoint/2010/main" val="13177455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47FC166-DF7A-44A8-BC84-3ED82E1987B8}" type="datetimeFigureOut">
              <a:rPr lang="en-IN" smtClean="0"/>
              <a:t>04-02-2021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65D77FC-1D91-4987-BEC0-6FB0B050B520}" type="slidenum">
              <a:rPr lang="en-IN" smtClean="0"/>
              <a:t>‹#›</a:t>
            </a:fld>
            <a:endParaRPr lang="en-IN"/>
          </a:p>
        </p:txBody>
      </p:sp>
    </p:spTree>
    <p:extLst>
      <p:ext uri="{BB962C8B-B14F-4D97-AF65-F5344CB8AC3E}">
        <p14:creationId xmlns:p14="http://schemas.microsoft.com/office/powerpoint/2010/main" val="1816787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47FC166-DF7A-44A8-BC84-3ED82E1987B8}" type="datetimeFigureOut">
              <a:rPr lang="en-IN" smtClean="0"/>
              <a:t>04-02-2021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65D77FC-1D91-4987-BEC0-6FB0B050B520}" type="slidenum">
              <a:rPr lang="en-IN" smtClean="0"/>
              <a:t>‹#›</a:t>
            </a:fld>
            <a:endParaRPr lang="en-IN"/>
          </a:p>
        </p:txBody>
      </p:sp>
    </p:spTree>
    <p:extLst>
      <p:ext uri="{BB962C8B-B14F-4D97-AF65-F5344CB8AC3E}">
        <p14:creationId xmlns:p14="http://schemas.microsoft.com/office/powerpoint/2010/main" val="3644827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7FC166-DF7A-44A8-BC84-3ED82E1987B8}" type="datetimeFigureOut">
              <a:rPr lang="en-IN" smtClean="0"/>
              <a:t>04-02-2021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5D77FC-1D91-4987-BEC0-6FB0B050B520}" type="slidenum">
              <a:rPr lang="en-IN" smtClean="0"/>
              <a:t>‹#›</a:t>
            </a:fld>
            <a:endParaRPr lang="en-IN"/>
          </a:p>
        </p:txBody>
      </p:sp>
    </p:spTree>
    <p:extLst>
      <p:ext uri="{BB962C8B-B14F-4D97-AF65-F5344CB8AC3E}">
        <p14:creationId xmlns:p14="http://schemas.microsoft.com/office/powerpoint/2010/main" val="27452091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7FC166-DF7A-44A8-BC84-3ED82E1987B8}" type="datetimeFigureOut">
              <a:rPr lang="en-IN" smtClean="0"/>
              <a:t>04-02-2021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5D77FC-1D91-4987-BEC0-6FB0B050B520}" type="slidenum">
              <a:rPr lang="en-IN" smtClean="0"/>
              <a:t>‹#›</a:t>
            </a:fld>
            <a:endParaRPr lang="en-IN"/>
          </a:p>
        </p:txBody>
      </p:sp>
    </p:spTree>
    <p:extLst>
      <p:ext uri="{BB962C8B-B14F-4D97-AF65-F5344CB8AC3E}">
        <p14:creationId xmlns:p14="http://schemas.microsoft.com/office/powerpoint/2010/main" val="1761286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7FC166-DF7A-44A8-BC84-3ED82E1987B8}" type="datetimeFigureOut">
              <a:rPr lang="en-IN" smtClean="0"/>
              <a:t>04-02-2021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5D77FC-1D91-4987-BEC0-6FB0B050B520}" type="slidenum">
              <a:rPr lang="en-IN" smtClean="0"/>
              <a:t>‹#›</a:t>
            </a:fld>
            <a:endParaRPr lang="en-IN"/>
          </a:p>
        </p:txBody>
      </p:sp>
    </p:spTree>
    <p:extLst>
      <p:ext uri="{BB962C8B-B14F-4D97-AF65-F5344CB8AC3E}">
        <p14:creationId xmlns:p14="http://schemas.microsoft.com/office/powerpoint/2010/main" val="2861619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7FC166-DF7A-44A8-BC84-3ED82E1987B8}" type="datetimeFigureOut">
              <a:rPr lang="en-IN" smtClean="0"/>
              <a:t>04-02-2021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5D77FC-1D91-4987-BEC0-6FB0B050B520}" type="slidenum">
              <a:rPr lang="en-IN" smtClean="0"/>
              <a:t>‹#›</a:t>
            </a:fld>
            <a:endParaRPr lang="en-IN"/>
          </a:p>
        </p:txBody>
      </p:sp>
    </p:spTree>
    <p:extLst>
      <p:ext uri="{BB962C8B-B14F-4D97-AF65-F5344CB8AC3E}">
        <p14:creationId xmlns:p14="http://schemas.microsoft.com/office/powerpoint/2010/main" val="360426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7FC166-DF7A-44A8-BC84-3ED82E1987B8}" type="datetimeFigureOut">
              <a:rPr lang="en-IN" smtClean="0"/>
              <a:t>04-02-2021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5D77FC-1D91-4987-BEC0-6FB0B050B520}" type="slidenum">
              <a:rPr lang="en-IN" smtClean="0"/>
              <a:t>‹#›</a:t>
            </a:fld>
            <a:endParaRPr lang="en-IN"/>
          </a:p>
        </p:txBody>
      </p:sp>
    </p:spTree>
    <p:extLst>
      <p:ext uri="{BB962C8B-B14F-4D97-AF65-F5344CB8AC3E}">
        <p14:creationId xmlns:p14="http://schemas.microsoft.com/office/powerpoint/2010/main" val="1059900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7FC166-DF7A-44A8-BC84-3ED82E1987B8}" type="datetimeFigureOut">
              <a:rPr lang="en-IN" smtClean="0"/>
              <a:t>04-02-2021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65D77FC-1D91-4987-BEC0-6FB0B050B520}" type="slidenum">
              <a:rPr lang="en-IN" smtClean="0"/>
              <a:t>‹#›</a:t>
            </a:fld>
            <a:endParaRPr lang="en-IN"/>
          </a:p>
        </p:txBody>
      </p:sp>
    </p:spTree>
    <p:extLst>
      <p:ext uri="{BB962C8B-B14F-4D97-AF65-F5344CB8AC3E}">
        <p14:creationId xmlns:p14="http://schemas.microsoft.com/office/powerpoint/2010/main" val="2195222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7FC166-DF7A-44A8-BC84-3ED82E1987B8}" type="datetimeFigureOut">
              <a:rPr lang="en-IN" smtClean="0"/>
              <a:t>04-02-2021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65D77FC-1D91-4987-BEC0-6FB0B050B520}" type="slidenum">
              <a:rPr lang="en-IN" smtClean="0"/>
              <a:t>‹#›</a:t>
            </a:fld>
            <a:endParaRPr lang="en-IN"/>
          </a:p>
        </p:txBody>
      </p:sp>
    </p:spTree>
    <p:extLst>
      <p:ext uri="{BB962C8B-B14F-4D97-AF65-F5344CB8AC3E}">
        <p14:creationId xmlns:p14="http://schemas.microsoft.com/office/powerpoint/2010/main" val="3678848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7FC166-DF7A-44A8-BC84-3ED82E1987B8}" type="datetimeFigureOut">
              <a:rPr lang="en-IN" smtClean="0"/>
              <a:t>04-02-2021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65D77FC-1D91-4987-BEC0-6FB0B050B520}" type="slidenum">
              <a:rPr lang="en-IN" smtClean="0"/>
              <a:t>‹#›</a:t>
            </a:fld>
            <a:endParaRPr lang="en-IN"/>
          </a:p>
        </p:txBody>
      </p:sp>
    </p:spTree>
    <p:extLst>
      <p:ext uri="{BB962C8B-B14F-4D97-AF65-F5344CB8AC3E}">
        <p14:creationId xmlns:p14="http://schemas.microsoft.com/office/powerpoint/2010/main" val="1896052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7FC166-DF7A-44A8-BC84-3ED82E1987B8}" type="datetimeFigureOut">
              <a:rPr lang="en-IN" smtClean="0"/>
              <a:t>04-02-2021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5D77FC-1D91-4987-BEC0-6FB0B050B520}" type="slidenum">
              <a:rPr lang="en-IN" smtClean="0"/>
              <a:t>‹#›</a:t>
            </a:fld>
            <a:endParaRPr lang="en-IN"/>
          </a:p>
        </p:txBody>
      </p:sp>
    </p:spTree>
    <p:extLst>
      <p:ext uri="{BB962C8B-B14F-4D97-AF65-F5344CB8AC3E}">
        <p14:creationId xmlns:p14="http://schemas.microsoft.com/office/powerpoint/2010/main" val="1586519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7FC166-DF7A-44A8-BC84-3ED82E1987B8}" type="datetimeFigureOut">
              <a:rPr lang="en-IN" smtClean="0"/>
              <a:t>04-02-2021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5D77FC-1D91-4987-BEC0-6FB0B050B520}" type="slidenum">
              <a:rPr lang="en-IN" smtClean="0"/>
              <a:t>‹#›</a:t>
            </a:fld>
            <a:endParaRPr lang="en-IN"/>
          </a:p>
        </p:txBody>
      </p:sp>
    </p:spTree>
    <p:extLst>
      <p:ext uri="{BB962C8B-B14F-4D97-AF65-F5344CB8AC3E}">
        <p14:creationId xmlns:p14="http://schemas.microsoft.com/office/powerpoint/2010/main" val="999291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47FC166-DF7A-44A8-BC84-3ED82E1987B8}" type="datetimeFigureOut">
              <a:rPr lang="en-IN" smtClean="0"/>
              <a:t>04-02-2021</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65D77FC-1D91-4987-BEC0-6FB0B050B520}" type="slidenum">
              <a:rPr lang="en-IN" smtClean="0"/>
              <a:t>‹#›</a:t>
            </a:fld>
            <a:endParaRPr lang="en-IN"/>
          </a:p>
        </p:txBody>
      </p:sp>
    </p:spTree>
    <p:extLst>
      <p:ext uri="{BB962C8B-B14F-4D97-AF65-F5344CB8AC3E}">
        <p14:creationId xmlns:p14="http://schemas.microsoft.com/office/powerpoint/2010/main" val="1726415823"/>
      </p:ext>
    </p:extLst>
  </p:cSld>
  <p:clrMap bg1="dk1" tx1="lt1" bg2="dk2" tx2="lt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2FE91-B250-4406-BA36-607BBB326161}"/>
              </a:ext>
            </a:extLst>
          </p:cNvPr>
          <p:cNvSpPr>
            <a:spLocks noGrp="1"/>
          </p:cNvSpPr>
          <p:nvPr>
            <p:ph type="ctrTitle"/>
          </p:nvPr>
        </p:nvSpPr>
        <p:spPr>
          <a:xfrm>
            <a:off x="1682712" y="73052"/>
            <a:ext cx="9001462" cy="2387600"/>
          </a:xfrm>
        </p:spPr>
        <p:txBody>
          <a:bodyPr/>
          <a:lstStyle/>
          <a:p>
            <a:r>
              <a:rPr lang="en-IN"/>
              <a:t>TVS E.P.I.C. CREDIT</a:t>
            </a:r>
            <a:br>
              <a:rPr lang="en-IN"/>
            </a:br>
            <a:r>
              <a:rPr lang="en-IN" sz="3200"/>
              <a:t>(IT CHALLENGE)</a:t>
            </a:r>
            <a:endParaRPr lang="en-US"/>
          </a:p>
        </p:txBody>
      </p:sp>
      <p:sp>
        <p:nvSpPr>
          <p:cNvPr id="3" name="Subtitle 2">
            <a:extLst>
              <a:ext uri="{FF2B5EF4-FFF2-40B4-BE49-F238E27FC236}">
                <a16:creationId xmlns:a16="http://schemas.microsoft.com/office/drawing/2014/main" id="{44CC365A-E3E6-447D-B790-D90EE2E6BDFB}"/>
              </a:ext>
            </a:extLst>
          </p:cNvPr>
          <p:cNvSpPr>
            <a:spLocks noGrp="1"/>
          </p:cNvSpPr>
          <p:nvPr>
            <p:ph type="subTitle" idx="1"/>
          </p:nvPr>
        </p:nvSpPr>
        <p:spPr>
          <a:xfrm>
            <a:off x="1045631" y="2665153"/>
            <a:ext cx="9988313" cy="2979893"/>
          </a:xfrm>
        </p:spPr>
        <p:txBody>
          <a:bodyPr vert="horz" lIns="91440" tIns="45720" rIns="91440" bIns="45720" rtlCol="0" anchor="t">
            <a:normAutofit/>
          </a:bodyPr>
          <a:lstStyle/>
          <a:p>
            <a:r>
              <a:rPr lang="en-IN" sz="3200">
                <a:latin typeface="Bookman Old Style"/>
              </a:rPr>
              <a:t>Round 2</a:t>
            </a:r>
            <a:endParaRPr lang="en-US">
              <a:latin typeface="Rockwell" panose="02060603020205020403"/>
            </a:endParaRPr>
          </a:p>
          <a:p>
            <a:r>
              <a:rPr lang="en-IN" sz="3200">
                <a:latin typeface="Bookman Old Style"/>
              </a:rPr>
              <a:t>Code Linguists</a:t>
            </a:r>
            <a:endParaRPr lang="en-US"/>
          </a:p>
          <a:p>
            <a:r>
              <a:rPr lang="en-IN" sz="3200">
                <a:latin typeface="Bookman Old Style"/>
              </a:rPr>
              <a:t>Team Members:-Prithviraj </a:t>
            </a:r>
            <a:r>
              <a:rPr lang="en-IN" sz="3200" err="1">
                <a:latin typeface="Bookman Old Style"/>
              </a:rPr>
              <a:t>Mutalik</a:t>
            </a:r>
            <a:r>
              <a:rPr lang="en-IN" sz="3200">
                <a:latin typeface="Bookman Old Style"/>
              </a:rPr>
              <a:t> (Leader)</a:t>
            </a:r>
          </a:p>
          <a:p>
            <a:r>
              <a:rPr lang="en-IN" sz="3200">
                <a:latin typeface="Bookman Old Style"/>
              </a:rPr>
              <a:t>      :-Harsh Agarwal</a:t>
            </a:r>
          </a:p>
          <a:p>
            <a:endParaRPr lang="en-IN" sz="3200">
              <a:latin typeface="Bookman Old Style"/>
            </a:endParaRPr>
          </a:p>
        </p:txBody>
      </p:sp>
      <p:pic>
        <p:nvPicPr>
          <p:cNvPr id="5" name="Picture 5" descr="Logo&#10;&#10;Description automatically generated">
            <a:extLst>
              <a:ext uri="{FF2B5EF4-FFF2-40B4-BE49-F238E27FC236}">
                <a16:creationId xmlns:a16="http://schemas.microsoft.com/office/drawing/2014/main" id="{A6713F3F-2614-4DEA-85FB-8DF11B143E4F}"/>
              </a:ext>
            </a:extLst>
          </p:cNvPr>
          <p:cNvPicPr>
            <a:picLocks noChangeAspect="1"/>
          </p:cNvPicPr>
          <p:nvPr/>
        </p:nvPicPr>
        <p:blipFill>
          <a:blip r:embed="rId2"/>
          <a:stretch>
            <a:fillRect/>
          </a:stretch>
        </p:blipFill>
        <p:spPr>
          <a:xfrm>
            <a:off x="577590" y="384358"/>
            <a:ext cx="1848406" cy="654658"/>
          </a:xfrm>
          <a:prstGeom prst="rect">
            <a:avLst/>
          </a:prstGeom>
        </p:spPr>
      </p:pic>
    </p:spTree>
    <p:extLst>
      <p:ext uri="{BB962C8B-B14F-4D97-AF65-F5344CB8AC3E}">
        <p14:creationId xmlns:p14="http://schemas.microsoft.com/office/powerpoint/2010/main" val="2540186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335F-A656-42D9-83FF-3035C61100BE}"/>
              </a:ext>
            </a:extLst>
          </p:cNvPr>
          <p:cNvSpPr>
            <a:spLocks noGrp="1"/>
          </p:cNvSpPr>
          <p:nvPr>
            <p:ph type="title"/>
          </p:nvPr>
        </p:nvSpPr>
        <p:spPr>
          <a:xfrm>
            <a:off x="401631" y="47469"/>
            <a:ext cx="11734105" cy="1238879"/>
          </a:xfrm>
        </p:spPr>
        <p:txBody>
          <a:bodyPr/>
          <a:lstStyle/>
          <a:p>
            <a:r>
              <a:rPr lang="en-US"/>
              <a:t>Loan approval parameters</a:t>
            </a:r>
          </a:p>
        </p:txBody>
      </p:sp>
      <p:sp>
        <p:nvSpPr>
          <p:cNvPr id="3" name="Content Placeholder 2">
            <a:extLst>
              <a:ext uri="{FF2B5EF4-FFF2-40B4-BE49-F238E27FC236}">
                <a16:creationId xmlns:a16="http://schemas.microsoft.com/office/drawing/2014/main" id="{BD8663F0-2238-41CA-B791-82B851B84431}"/>
              </a:ext>
            </a:extLst>
          </p:cNvPr>
          <p:cNvSpPr>
            <a:spLocks noGrp="1"/>
          </p:cNvSpPr>
          <p:nvPr>
            <p:ph idx="1"/>
          </p:nvPr>
        </p:nvSpPr>
        <p:spPr>
          <a:xfrm>
            <a:off x="439106" y="1246621"/>
            <a:ext cx="11440549" cy="5319069"/>
          </a:xfrm>
        </p:spPr>
        <p:txBody>
          <a:bodyPr vert="horz" lIns="91440" tIns="45720" rIns="91440" bIns="45720" rtlCol="0" anchor="t">
            <a:normAutofit lnSpcReduction="10000"/>
          </a:bodyPr>
          <a:lstStyle/>
          <a:p>
            <a:r>
              <a:rPr lang="en-US" b="1" u="sng"/>
              <a:t>Location of Shop</a:t>
            </a:r>
            <a:r>
              <a:rPr lang="en-US" b="1"/>
              <a:t>:- </a:t>
            </a:r>
            <a:r>
              <a:rPr lang="en-US"/>
              <a:t>If a shop is located at a good locality, then there are high chances of repayment. If it is located in a bad locality, then there are low chances of repayment.</a:t>
            </a:r>
          </a:p>
          <a:p>
            <a:endParaRPr lang="en-US"/>
          </a:p>
          <a:p>
            <a:r>
              <a:rPr lang="en-US" b="1" u="sng"/>
              <a:t>Number of customers visiting the shop (approximate)</a:t>
            </a:r>
            <a:r>
              <a:rPr lang="en-US" b="1"/>
              <a:t>:- </a:t>
            </a:r>
            <a:r>
              <a:rPr lang="en-US"/>
              <a:t>The number of customers visiting are directly proportional to the number of weighing machines available, it reduces the waiting time of customers. So, the number of weighing machines are important for this parameter.</a:t>
            </a:r>
          </a:p>
          <a:p>
            <a:endParaRPr lang="en-US"/>
          </a:p>
          <a:p>
            <a:r>
              <a:rPr lang="en-US" b="1" u="sng"/>
              <a:t>Daily Sales</a:t>
            </a:r>
            <a:r>
              <a:rPr lang="en-US" b="1"/>
              <a:t>:- </a:t>
            </a:r>
            <a:r>
              <a:rPr lang="en-US"/>
              <a:t>If the daily sales are declared to be high, there are high chances of repayment. Otherwise, the chances of repayment are low. Not declaring the daily sales will lead to zero rating.</a:t>
            </a:r>
            <a:endParaRPr lang="en-US" b="1"/>
          </a:p>
          <a:p>
            <a:endParaRPr lang="en-US">
              <a:ea typeface="+mn-lt"/>
              <a:cs typeface="+mn-lt"/>
            </a:endParaRPr>
          </a:p>
          <a:p>
            <a:r>
              <a:rPr lang="en-US" b="1" u="sng">
                <a:ea typeface="+mn-lt"/>
                <a:cs typeface="+mn-lt"/>
              </a:rPr>
              <a:t>Workers on shop</a:t>
            </a:r>
            <a:r>
              <a:rPr lang="en-US" b="1">
                <a:ea typeface="+mn-lt"/>
                <a:cs typeface="+mn-lt"/>
              </a:rPr>
              <a:t>:- </a:t>
            </a:r>
            <a:r>
              <a:rPr lang="en-US">
                <a:ea typeface="+mn-lt"/>
                <a:cs typeface="+mn-lt"/>
              </a:rPr>
              <a:t>The number of workers on shop is directly proportional to the chances of repayment of loan. </a:t>
            </a:r>
            <a:endParaRPr lang="en-US" b="1" u="sng">
              <a:ea typeface="+mn-lt"/>
              <a:cs typeface="+mn-lt"/>
            </a:endParaRPr>
          </a:p>
          <a:p>
            <a:endParaRPr lang="en-US" b="1"/>
          </a:p>
          <a:p>
            <a:pPr marL="0" indent="0">
              <a:buNone/>
            </a:pPr>
            <a:endParaRPr lang="en-US" b="1"/>
          </a:p>
          <a:p>
            <a:pPr marL="0" indent="0">
              <a:buNone/>
            </a:pPr>
            <a:endParaRPr lang="en-US" b="1" u="sng"/>
          </a:p>
          <a:p>
            <a:endParaRPr lang="en-US" b="1" u="sng"/>
          </a:p>
          <a:p>
            <a:pPr marL="0" indent="0">
              <a:buNone/>
            </a:pPr>
            <a:endParaRPr lang="en-US" b="1" u="sng"/>
          </a:p>
          <a:p>
            <a:endParaRPr lang="en-US" b="1" u="sng"/>
          </a:p>
        </p:txBody>
      </p:sp>
    </p:spTree>
    <p:extLst>
      <p:ext uri="{BB962C8B-B14F-4D97-AF65-F5344CB8AC3E}">
        <p14:creationId xmlns:p14="http://schemas.microsoft.com/office/powerpoint/2010/main" val="3762002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80D27-266C-402B-94AB-7AD7925EC59F}"/>
              </a:ext>
            </a:extLst>
          </p:cNvPr>
          <p:cNvSpPr>
            <a:spLocks noGrp="1"/>
          </p:cNvSpPr>
          <p:nvPr>
            <p:ph type="title"/>
          </p:nvPr>
        </p:nvSpPr>
        <p:spPr/>
        <p:txBody>
          <a:bodyPr/>
          <a:lstStyle/>
          <a:p>
            <a:r>
              <a:rPr lang="en-US">
                <a:ea typeface="+mj-lt"/>
                <a:cs typeface="+mj-lt"/>
              </a:rPr>
              <a:t>LOAN APPROVAL PARAMETERS</a:t>
            </a:r>
            <a:endParaRPr lang="en-US" b="0">
              <a:ea typeface="+mj-lt"/>
              <a:cs typeface="+mj-lt"/>
            </a:endParaRPr>
          </a:p>
          <a:p>
            <a:endParaRPr lang="en-US"/>
          </a:p>
        </p:txBody>
      </p:sp>
      <p:sp>
        <p:nvSpPr>
          <p:cNvPr id="3" name="Content Placeholder 2">
            <a:extLst>
              <a:ext uri="{FF2B5EF4-FFF2-40B4-BE49-F238E27FC236}">
                <a16:creationId xmlns:a16="http://schemas.microsoft.com/office/drawing/2014/main" id="{3704C907-5F41-44AC-9F65-3A5B5628E640}"/>
              </a:ext>
            </a:extLst>
          </p:cNvPr>
          <p:cNvSpPr>
            <a:spLocks noGrp="1"/>
          </p:cNvSpPr>
          <p:nvPr>
            <p:ph idx="1"/>
          </p:nvPr>
        </p:nvSpPr>
        <p:spPr>
          <a:xfrm>
            <a:off x="414123" y="1371540"/>
            <a:ext cx="11453040" cy="5281594"/>
          </a:xfrm>
        </p:spPr>
        <p:txBody>
          <a:bodyPr vert="horz" lIns="91440" tIns="45720" rIns="91440" bIns="45720" rtlCol="0" anchor="t">
            <a:normAutofit lnSpcReduction="10000"/>
          </a:bodyPr>
          <a:lstStyle/>
          <a:p>
            <a:endParaRPr lang="en-US" b="1" u="sng">
              <a:ea typeface="+mn-lt"/>
              <a:cs typeface="+mn-lt"/>
            </a:endParaRPr>
          </a:p>
          <a:p>
            <a:r>
              <a:rPr lang="en-US" b="1" u="sng">
                <a:ea typeface="+mn-lt"/>
                <a:cs typeface="+mn-lt"/>
              </a:rPr>
              <a:t>Rent and Wages of employees</a:t>
            </a:r>
            <a:r>
              <a:rPr lang="en-US" b="1">
                <a:ea typeface="+mn-lt"/>
                <a:cs typeface="+mn-lt"/>
              </a:rPr>
              <a:t>:- </a:t>
            </a:r>
            <a:r>
              <a:rPr lang="en-US">
                <a:ea typeface="+mn-lt"/>
                <a:cs typeface="+mn-lt"/>
              </a:rPr>
              <a:t>The employee satisfaction depends on the wages given to them. More the wages given to them, more the chances of repayment of loan and the rating will be more.</a:t>
            </a:r>
          </a:p>
          <a:p>
            <a:endParaRPr lang="en-US">
              <a:ea typeface="+mn-lt"/>
              <a:cs typeface="+mn-lt"/>
            </a:endParaRPr>
          </a:p>
          <a:p>
            <a:r>
              <a:rPr lang="en-US" b="1" u="sng">
                <a:ea typeface="+mn-lt"/>
                <a:cs typeface="+mn-lt"/>
              </a:rPr>
              <a:t>Amount of credit to customers</a:t>
            </a:r>
            <a:r>
              <a:rPr lang="en-US" b="1">
                <a:ea typeface="+mn-lt"/>
                <a:cs typeface="+mn-lt"/>
              </a:rPr>
              <a:t>:- </a:t>
            </a:r>
            <a:r>
              <a:rPr lang="en-US">
                <a:ea typeface="+mn-lt"/>
                <a:cs typeface="+mn-lt"/>
              </a:rPr>
              <a:t>More the amount of credit given to customers, more is the probability of repayment of the loan.</a:t>
            </a:r>
            <a:endParaRPr lang="en-US"/>
          </a:p>
          <a:p>
            <a:endParaRPr lang="en-US">
              <a:ea typeface="+mn-lt"/>
              <a:cs typeface="+mn-lt"/>
            </a:endParaRPr>
          </a:p>
          <a:p>
            <a:r>
              <a:rPr lang="en-US" b="1" u="sng">
                <a:ea typeface="+mn-lt"/>
                <a:cs typeface="+mn-lt"/>
              </a:rPr>
              <a:t>Supply chain, stock availability and warehouse space</a:t>
            </a:r>
            <a:r>
              <a:rPr lang="en-US" b="1">
                <a:ea typeface="+mn-lt"/>
                <a:cs typeface="+mn-lt"/>
              </a:rPr>
              <a:t>:- </a:t>
            </a:r>
            <a:r>
              <a:rPr lang="en-US">
                <a:ea typeface="+mn-lt"/>
                <a:cs typeface="+mn-lt"/>
              </a:rPr>
              <a:t>The more these services available to the retailer, the greater is the points.</a:t>
            </a:r>
          </a:p>
          <a:p>
            <a:endParaRPr lang="en-US">
              <a:ea typeface="+mn-lt"/>
              <a:cs typeface="+mn-lt"/>
            </a:endParaRPr>
          </a:p>
          <a:p>
            <a:r>
              <a:rPr lang="en-US" b="1" u="sng">
                <a:ea typeface="+mn-lt"/>
                <a:cs typeface="+mn-lt"/>
              </a:rPr>
              <a:t>Competition in area</a:t>
            </a:r>
            <a:r>
              <a:rPr lang="en-US" b="1">
                <a:ea typeface="+mn-lt"/>
                <a:cs typeface="+mn-lt"/>
              </a:rPr>
              <a:t>:- </a:t>
            </a:r>
            <a:r>
              <a:rPr lang="en-US">
                <a:ea typeface="+mn-lt"/>
                <a:cs typeface="+mn-lt"/>
              </a:rPr>
              <a:t>If there is a tough competition, then chances of low rating (0-2) is high.</a:t>
            </a:r>
          </a:p>
          <a:p>
            <a:endParaRPr lang="en-US">
              <a:ea typeface="+mn-lt"/>
              <a:cs typeface="+mn-lt"/>
            </a:endParaRPr>
          </a:p>
          <a:p>
            <a:endParaRPr lang="en-US">
              <a:ea typeface="+mn-lt"/>
              <a:cs typeface="+mn-lt"/>
            </a:endParaRPr>
          </a:p>
          <a:p>
            <a:endParaRPr lang="en-US"/>
          </a:p>
        </p:txBody>
      </p:sp>
    </p:spTree>
    <p:extLst>
      <p:ext uri="{BB962C8B-B14F-4D97-AF65-F5344CB8AC3E}">
        <p14:creationId xmlns:p14="http://schemas.microsoft.com/office/powerpoint/2010/main" val="644789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CC8-CEF9-41C8-B849-F8F4BD301BB2}"/>
              </a:ext>
            </a:extLst>
          </p:cNvPr>
          <p:cNvSpPr>
            <a:spLocks noGrp="1"/>
          </p:cNvSpPr>
          <p:nvPr>
            <p:ph type="title"/>
          </p:nvPr>
        </p:nvSpPr>
        <p:spPr/>
        <p:txBody>
          <a:bodyPr/>
          <a:lstStyle/>
          <a:p>
            <a:r>
              <a:rPr lang="en-US">
                <a:ea typeface="+mj-lt"/>
                <a:cs typeface="+mj-lt"/>
              </a:rPr>
              <a:t>LOAN APPROVAL PARAMETERS</a:t>
            </a:r>
            <a:endParaRPr lang="en-US" b="0">
              <a:ea typeface="+mj-lt"/>
              <a:cs typeface="+mj-lt"/>
            </a:endParaRPr>
          </a:p>
        </p:txBody>
      </p:sp>
      <p:sp>
        <p:nvSpPr>
          <p:cNvPr id="3" name="Content Placeholder 2">
            <a:extLst>
              <a:ext uri="{FF2B5EF4-FFF2-40B4-BE49-F238E27FC236}">
                <a16:creationId xmlns:a16="http://schemas.microsoft.com/office/drawing/2014/main" id="{61D39076-788D-41A3-B537-50D2CF8C13FF}"/>
              </a:ext>
            </a:extLst>
          </p:cNvPr>
          <p:cNvSpPr>
            <a:spLocks noGrp="1"/>
          </p:cNvSpPr>
          <p:nvPr>
            <p:ph idx="1"/>
          </p:nvPr>
        </p:nvSpPr>
        <p:spPr>
          <a:xfrm>
            <a:off x="601500" y="2096064"/>
            <a:ext cx="11478024" cy="4294742"/>
          </a:xfrm>
        </p:spPr>
        <p:txBody>
          <a:bodyPr vert="horz" lIns="91440" tIns="45720" rIns="91440" bIns="45720" rtlCol="0" anchor="t">
            <a:normAutofit fontScale="85000" lnSpcReduction="10000"/>
          </a:bodyPr>
          <a:lstStyle/>
          <a:p>
            <a:r>
              <a:rPr lang="en-US" b="1" u="sng">
                <a:ea typeface="+mn-lt"/>
                <a:cs typeface="+mn-lt"/>
              </a:rPr>
              <a:t>Frequency of supplier payments</a:t>
            </a:r>
            <a:r>
              <a:rPr lang="en-US" b="1">
                <a:ea typeface="+mn-lt"/>
                <a:cs typeface="+mn-lt"/>
              </a:rPr>
              <a:t>:- </a:t>
            </a:r>
            <a:r>
              <a:rPr lang="en-US">
                <a:ea typeface="+mn-lt"/>
                <a:cs typeface="+mn-lt"/>
              </a:rPr>
              <a:t>Higher the frequency of supply payments, higher will be the profit in the business. </a:t>
            </a:r>
          </a:p>
          <a:p>
            <a:endParaRPr lang="en-US" b="1" u="sng">
              <a:ea typeface="+mn-lt"/>
              <a:cs typeface="+mn-lt"/>
            </a:endParaRPr>
          </a:p>
          <a:p>
            <a:r>
              <a:rPr lang="en-US" b="1" u="sng">
                <a:ea typeface="+mn-lt"/>
                <a:cs typeface="+mn-lt"/>
              </a:rPr>
              <a:t>Shop ratings in review portals</a:t>
            </a:r>
            <a:r>
              <a:rPr lang="en-US" b="1">
                <a:ea typeface="+mn-lt"/>
                <a:cs typeface="+mn-lt"/>
              </a:rPr>
              <a:t>:- </a:t>
            </a:r>
            <a:r>
              <a:rPr lang="en-US">
                <a:ea typeface="+mn-lt"/>
                <a:cs typeface="+mn-lt"/>
              </a:rPr>
              <a:t>Higher the shop rating in review portals, higher will be the probability of repayment of loan.</a:t>
            </a:r>
            <a:endParaRPr lang="en-US"/>
          </a:p>
          <a:p>
            <a:pPr marL="0" indent="0">
              <a:buNone/>
            </a:pPr>
            <a:endParaRPr lang="en-US">
              <a:ea typeface="+mn-lt"/>
              <a:cs typeface="+mn-lt"/>
            </a:endParaRPr>
          </a:p>
          <a:p>
            <a:r>
              <a:rPr lang="en-US" b="1" u="sng">
                <a:ea typeface="+mn-lt"/>
                <a:cs typeface="+mn-lt"/>
              </a:rPr>
              <a:t>Nature of shop retailer (as given by reviewer)</a:t>
            </a:r>
            <a:r>
              <a:rPr lang="en-US" b="1">
                <a:ea typeface="+mn-lt"/>
                <a:cs typeface="+mn-lt"/>
              </a:rPr>
              <a:t>:- </a:t>
            </a:r>
            <a:r>
              <a:rPr lang="en-US">
                <a:ea typeface="+mn-lt"/>
                <a:cs typeface="+mn-lt"/>
              </a:rPr>
              <a:t>Depending on the overall reviews of the shop retailer, a good review leads to a high rating and so there is high probability of fast repayment of loan.</a:t>
            </a:r>
            <a:endParaRPr lang="en-US" b="1" u="sng">
              <a:ea typeface="+mn-lt"/>
              <a:cs typeface="+mn-lt"/>
            </a:endParaRPr>
          </a:p>
          <a:p>
            <a:endParaRPr lang="en-US">
              <a:ea typeface="+mn-lt"/>
              <a:cs typeface="+mn-lt"/>
            </a:endParaRPr>
          </a:p>
          <a:p>
            <a:r>
              <a:rPr lang="en-US" b="1" u="sng">
                <a:ea typeface="+mn-lt"/>
                <a:cs typeface="+mn-lt"/>
              </a:rPr>
              <a:t>Size</a:t>
            </a:r>
            <a:r>
              <a:rPr lang="en-US" b="1" u="sng"/>
              <a:t> of shop</a:t>
            </a:r>
            <a:r>
              <a:rPr lang="en-US" b="1"/>
              <a:t>:- </a:t>
            </a:r>
            <a:r>
              <a:rPr lang="en-US"/>
              <a:t>If the size of shop is large, then it will indicate to some wealth in the form of land, leading to higher points.</a:t>
            </a:r>
            <a:endParaRPr lang="en-US" b="1" u="sng"/>
          </a:p>
        </p:txBody>
      </p:sp>
    </p:spTree>
    <p:extLst>
      <p:ext uri="{BB962C8B-B14F-4D97-AF65-F5344CB8AC3E}">
        <p14:creationId xmlns:p14="http://schemas.microsoft.com/office/powerpoint/2010/main" val="1494491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9639D-B1A7-4B31-820E-7C636A8F50B5}"/>
              </a:ext>
            </a:extLst>
          </p:cNvPr>
          <p:cNvSpPr>
            <a:spLocks noGrp="1"/>
          </p:cNvSpPr>
          <p:nvPr>
            <p:ph type="title"/>
          </p:nvPr>
        </p:nvSpPr>
        <p:spPr/>
        <p:txBody>
          <a:bodyPr/>
          <a:lstStyle/>
          <a:p>
            <a:r>
              <a:rPr lang="en-US">
                <a:ea typeface="+mj-lt"/>
                <a:cs typeface="+mj-lt"/>
              </a:rPr>
              <a:t>LOAN APPROVAL PARAMETERS</a:t>
            </a:r>
            <a:endParaRPr lang="en-US"/>
          </a:p>
        </p:txBody>
      </p:sp>
      <p:sp>
        <p:nvSpPr>
          <p:cNvPr id="3" name="Content Placeholder 2">
            <a:extLst>
              <a:ext uri="{FF2B5EF4-FFF2-40B4-BE49-F238E27FC236}">
                <a16:creationId xmlns:a16="http://schemas.microsoft.com/office/drawing/2014/main" id="{9DD2920B-4C45-45BF-A447-5D5BB24DB036}"/>
              </a:ext>
            </a:extLst>
          </p:cNvPr>
          <p:cNvSpPr>
            <a:spLocks noGrp="1"/>
          </p:cNvSpPr>
          <p:nvPr>
            <p:ph idx="1"/>
          </p:nvPr>
        </p:nvSpPr>
        <p:spPr>
          <a:xfrm>
            <a:off x="351664" y="2096064"/>
            <a:ext cx="11640417" cy="4269758"/>
          </a:xfrm>
        </p:spPr>
        <p:txBody>
          <a:bodyPr vert="horz" lIns="91440" tIns="45720" rIns="91440" bIns="45720" rtlCol="0" anchor="t">
            <a:normAutofit fontScale="92500" lnSpcReduction="20000"/>
          </a:bodyPr>
          <a:lstStyle/>
          <a:p>
            <a:r>
              <a:rPr lang="en-US" b="1" u="sng">
                <a:ea typeface="+mn-lt"/>
                <a:cs typeface="+mn-lt"/>
              </a:rPr>
              <a:t>Repayment period</a:t>
            </a:r>
            <a:r>
              <a:rPr lang="en-US" b="1">
                <a:ea typeface="+mn-lt"/>
                <a:cs typeface="+mn-lt"/>
              </a:rPr>
              <a:t>:- </a:t>
            </a:r>
            <a:r>
              <a:rPr lang="en-US">
                <a:ea typeface="+mn-lt"/>
                <a:cs typeface="+mn-lt"/>
              </a:rPr>
              <a:t>If the total tenure of the loan is less, he/she is willing to repay the loan in smaller duration of time.</a:t>
            </a:r>
          </a:p>
          <a:p>
            <a:endParaRPr lang="en-US">
              <a:ea typeface="+mn-lt"/>
              <a:cs typeface="+mn-lt"/>
            </a:endParaRPr>
          </a:p>
          <a:p>
            <a:r>
              <a:rPr lang="en-US" b="1" u="sng">
                <a:ea typeface="+mn-lt"/>
                <a:cs typeface="+mn-lt"/>
              </a:rPr>
              <a:t>Other sources of family income</a:t>
            </a:r>
            <a:r>
              <a:rPr lang="en-US" b="1">
                <a:ea typeface="+mn-lt"/>
                <a:cs typeface="+mn-lt"/>
              </a:rPr>
              <a:t>:- </a:t>
            </a:r>
            <a:r>
              <a:rPr lang="en-US">
                <a:ea typeface="+mn-lt"/>
                <a:cs typeface="+mn-lt"/>
              </a:rPr>
              <a:t>If there are other sources of income for the family, the probability of repayment of loan is very high.</a:t>
            </a:r>
          </a:p>
          <a:p>
            <a:endParaRPr lang="en-US">
              <a:ea typeface="+mn-lt"/>
              <a:cs typeface="+mn-lt"/>
            </a:endParaRPr>
          </a:p>
          <a:p>
            <a:r>
              <a:rPr lang="en-US" b="1" u="sng">
                <a:ea typeface="+mn-lt"/>
                <a:cs typeface="+mn-lt"/>
              </a:rPr>
              <a:t>Total fixed assets</a:t>
            </a:r>
            <a:r>
              <a:rPr lang="en-US" b="1">
                <a:ea typeface="+mn-lt"/>
                <a:cs typeface="+mn-lt"/>
              </a:rPr>
              <a:t>:- </a:t>
            </a:r>
            <a:r>
              <a:rPr lang="en-US">
                <a:ea typeface="+mn-lt"/>
                <a:cs typeface="+mn-lt"/>
              </a:rPr>
              <a:t>If there are fixed assets like gold, car, home </a:t>
            </a:r>
            <a:r>
              <a:rPr lang="en-US" err="1">
                <a:ea typeface="+mn-lt"/>
                <a:cs typeface="+mn-lt"/>
              </a:rPr>
              <a:t>etc</a:t>
            </a:r>
            <a:r>
              <a:rPr lang="en-US">
                <a:ea typeface="+mn-lt"/>
                <a:cs typeface="+mn-lt"/>
              </a:rPr>
              <a:t>, there are more chances that the loan will be repaid faster, leading to higher points.</a:t>
            </a:r>
          </a:p>
          <a:p>
            <a:endParaRPr lang="en-US">
              <a:ea typeface="+mn-lt"/>
              <a:cs typeface="+mn-lt"/>
            </a:endParaRPr>
          </a:p>
          <a:p>
            <a:r>
              <a:rPr lang="en-US" b="1" u="sng">
                <a:ea typeface="+mn-lt"/>
                <a:cs typeface="+mn-lt"/>
              </a:rPr>
              <a:t>Education of applicant</a:t>
            </a:r>
            <a:r>
              <a:rPr lang="en-US" b="1">
                <a:ea typeface="+mn-lt"/>
                <a:cs typeface="+mn-lt"/>
              </a:rPr>
              <a:t>:-</a:t>
            </a:r>
            <a:r>
              <a:rPr lang="en-US">
                <a:ea typeface="+mn-lt"/>
                <a:cs typeface="+mn-lt"/>
              </a:rPr>
              <a:t> If the applicant has higher education, he/she may survive in business in a better way, which will increase the rating overall.</a:t>
            </a:r>
          </a:p>
          <a:p>
            <a:endParaRPr lang="en-US"/>
          </a:p>
        </p:txBody>
      </p:sp>
    </p:spTree>
    <p:extLst>
      <p:ext uri="{BB962C8B-B14F-4D97-AF65-F5344CB8AC3E}">
        <p14:creationId xmlns:p14="http://schemas.microsoft.com/office/powerpoint/2010/main" val="2720834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B31AD-C17C-4C65-85A0-BE8875F27514}"/>
              </a:ext>
            </a:extLst>
          </p:cNvPr>
          <p:cNvSpPr>
            <a:spLocks noGrp="1"/>
          </p:cNvSpPr>
          <p:nvPr>
            <p:ph type="title"/>
          </p:nvPr>
        </p:nvSpPr>
        <p:spPr/>
        <p:txBody>
          <a:bodyPr/>
          <a:lstStyle/>
          <a:p>
            <a:r>
              <a:rPr lang="en-US">
                <a:ea typeface="+mj-lt"/>
                <a:cs typeface="+mj-lt"/>
              </a:rPr>
              <a:t>LOAN APPROVAL PARAMETERS</a:t>
            </a:r>
            <a:endParaRPr lang="en-US"/>
          </a:p>
        </p:txBody>
      </p:sp>
      <p:sp>
        <p:nvSpPr>
          <p:cNvPr id="3" name="Content Placeholder 2">
            <a:extLst>
              <a:ext uri="{FF2B5EF4-FFF2-40B4-BE49-F238E27FC236}">
                <a16:creationId xmlns:a16="http://schemas.microsoft.com/office/drawing/2014/main" id="{DE9BCE23-9995-4E62-BF6A-C336665D221E}"/>
              </a:ext>
            </a:extLst>
          </p:cNvPr>
          <p:cNvSpPr>
            <a:spLocks noGrp="1"/>
          </p:cNvSpPr>
          <p:nvPr>
            <p:ph idx="1"/>
          </p:nvPr>
        </p:nvSpPr>
        <p:spPr>
          <a:xfrm>
            <a:off x="913795" y="1833737"/>
            <a:ext cx="10353762" cy="4407167"/>
          </a:xfrm>
        </p:spPr>
        <p:txBody>
          <a:bodyPr vert="horz" lIns="91440" tIns="45720" rIns="91440" bIns="45720" rtlCol="0" anchor="t">
            <a:normAutofit lnSpcReduction="10000"/>
          </a:bodyPr>
          <a:lstStyle/>
          <a:p>
            <a:r>
              <a:rPr lang="en-US" b="1" u="sng">
                <a:ea typeface="+mn-lt"/>
                <a:cs typeface="+mn-lt"/>
              </a:rPr>
              <a:t>Other sources of income (of applicant)</a:t>
            </a:r>
            <a:r>
              <a:rPr lang="en-US" b="1">
                <a:ea typeface="+mn-lt"/>
                <a:cs typeface="+mn-lt"/>
              </a:rPr>
              <a:t>:- </a:t>
            </a:r>
            <a:r>
              <a:rPr lang="en-US">
                <a:ea typeface="+mn-lt"/>
                <a:cs typeface="+mn-lt"/>
              </a:rPr>
              <a:t>If the applicant has other sources of income, the chances of repayment of loan are quite high.</a:t>
            </a:r>
          </a:p>
          <a:p>
            <a:endParaRPr lang="en-US">
              <a:ea typeface="+mn-lt"/>
              <a:cs typeface="+mn-lt"/>
            </a:endParaRPr>
          </a:p>
          <a:p>
            <a:r>
              <a:rPr lang="en-US" b="1" u="sng">
                <a:ea typeface="+mn-lt"/>
                <a:cs typeface="+mn-lt"/>
              </a:rPr>
              <a:t>Type of Business</a:t>
            </a:r>
            <a:r>
              <a:rPr lang="en-US" b="1">
                <a:ea typeface="+mn-lt"/>
                <a:cs typeface="+mn-lt"/>
              </a:rPr>
              <a:t>:- </a:t>
            </a:r>
            <a:r>
              <a:rPr lang="en-US">
                <a:ea typeface="+mn-lt"/>
                <a:cs typeface="+mn-lt"/>
              </a:rPr>
              <a:t>If he/she has a big business then rating will be high. Example if a person sells wood for burning in crimination, and a person uses wood to make furniture, then higher rating will be given to person selling furniture.</a:t>
            </a:r>
            <a:r>
              <a:rPr lang="en-US" b="1">
                <a:ea typeface="+mn-lt"/>
                <a:cs typeface="+mn-lt"/>
              </a:rPr>
              <a:t>  </a:t>
            </a:r>
            <a:endParaRPr lang="en-US">
              <a:ea typeface="+mn-lt"/>
              <a:cs typeface="+mn-lt"/>
            </a:endParaRPr>
          </a:p>
          <a:p>
            <a:endParaRPr lang="en-US">
              <a:ea typeface="+mn-lt"/>
              <a:cs typeface="+mn-lt"/>
            </a:endParaRPr>
          </a:p>
          <a:p>
            <a:r>
              <a:rPr lang="en-US" b="1" u="sng">
                <a:ea typeface="+mn-lt"/>
                <a:cs typeface="+mn-lt"/>
              </a:rPr>
              <a:t>Total legal cases on him/her (if any)</a:t>
            </a:r>
            <a:r>
              <a:rPr lang="en-US" b="1">
                <a:ea typeface="+mn-lt"/>
                <a:cs typeface="+mn-lt"/>
              </a:rPr>
              <a:t>:- </a:t>
            </a:r>
            <a:r>
              <a:rPr lang="en-US">
                <a:ea typeface="+mn-lt"/>
                <a:cs typeface="+mn-lt"/>
              </a:rPr>
              <a:t>If there are Legal Cases on the retailer,(Chances of Defaulter is high) it leads to low rating. Otherwise, if there are no Legal Cases on him/her, it leads to high rating and the chances of repayment of loan get higher.  </a:t>
            </a:r>
            <a:endParaRPr lang="en-US"/>
          </a:p>
        </p:txBody>
      </p:sp>
    </p:spTree>
    <p:extLst>
      <p:ext uri="{BB962C8B-B14F-4D97-AF65-F5344CB8AC3E}">
        <p14:creationId xmlns:p14="http://schemas.microsoft.com/office/powerpoint/2010/main" val="1650194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14327-2BC8-4853-9665-203C39441E59}"/>
              </a:ext>
            </a:extLst>
          </p:cNvPr>
          <p:cNvSpPr>
            <a:spLocks noGrp="1"/>
          </p:cNvSpPr>
          <p:nvPr>
            <p:ph type="title"/>
          </p:nvPr>
        </p:nvSpPr>
        <p:spPr/>
        <p:txBody>
          <a:bodyPr/>
          <a:lstStyle/>
          <a:p>
            <a:r>
              <a:rPr lang="en-US" cap="small">
                <a:ea typeface="+mj-lt"/>
                <a:cs typeface="+mj-lt"/>
              </a:rPr>
              <a:t>Machine Learning</a:t>
            </a:r>
            <a:endParaRPr lang="en-US" b="0">
              <a:ea typeface="+mj-lt"/>
              <a:cs typeface="+mj-lt"/>
            </a:endParaRPr>
          </a:p>
          <a:p>
            <a:endParaRPr lang="en-US"/>
          </a:p>
        </p:txBody>
      </p:sp>
      <p:sp>
        <p:nvSpPr>
          <p:cNvPr id="3" name="Content Placeholder 2">
            <a:extLst>
              <a:ext uri="{FF2B5EF4-FFF2-40B4-BE49-F238E27FC236}">
                <a16:creationId xmlns:a16="http://schemas.microsoft.com/office/drawing/2014/main" id="{D3B909CE-D1B7-45D0-9FE5-103DAD10A531}"/>
              </a:ext>
            </a:extLst>
          </p:cNvPr>
          <p:cNvSpPr>
            <a:spLocks noGrp="1"/>
          </p:cNvSpPr>
          <p:nvPr>
            <p:ph idx="1"/>
          </p:nvPr>
        </p:nvSpPr>
        <p:spPr/>
        <p:txBody>
          <a:bodyPr vert="horz" lIns="91440" tIns="45720" rIns="91440" bIns="45720" rtlCol="0" anchor="t">
            <a:normAutofit/>
          </a:bodyPr>
          <a:lstStyle/>
          <a:p>
            <a:pPr algn="just">
              <a:lnSpc>
                <a:spcPct val="100000"/>
              </a:lnSpc>
              <a:spcBef>
                <a:spcPts val="600"/>
              </a:spcBef>
            </a:pPr>
            <a:r>
              <a:rPr lang="en-US">
                <a:ea typeface="+mn-lt"/>
                <a:cs typeface="+mn-lt"/>
              </a:rPr>
              <a:t>Machine learning is a science that aims to build systems that can automatically learn from data. By learning in this concrete field we are talking about machines that have the ability to modify their behavior (as a response to external inputs) in a way that they can improve their performance. </a:t>
            </a:r>
          </a:p>
          <a:p>
            <a:pPr algn="just">
              <a:lnSpc>
                <a:spcPct val="100000"/>
              </a:lnSpc>
              <a:spcBef>
                <a:spcPts val="600"/>
              </a:spcBef>
            </a:pPr>
            <a:endParaRPr lang="en-IN">
              <a:ea typeface="+mn-lt"/>
              <a:cs typeface="+mn-lt"/>
            </a:endParaRPr>
          </a:p>
          <a:p>
            <a:pPr algn="just">
              <a:lnSpc>
                <a:spcPct val="100000"/>
              </a:lnSpc>
              <a:spcBef>
                <a:spcPts val="600"/>
              </a:spcBef>
            </a:pPr>
            <a:r>
              <a:rPr lang="en-US">
                <a:ea typeface="+mn-lt"/>
                <a:cs typeface="+mn-lt"/>
              </a:rPr>
              <a:t>Machine learning approaches have been extendedly used in many applications such as Classification of entities, web search, spam detection, recommender systems, medical diagnosis, speech recognition and many other applications.</a:t>
            </a:r>
            <a:endParaRPr lang="en-IN">
              <a:ea typeface="+mn-lt"/>
              <a:cs typeface="+mn-lt"/>
            </a:endParaRPr>
          </a:p>
          <a:p>
            <a:endParaRPr lang="en-US"/>
          </a:p>
        </p:txBody>
      </p:sp>
    </p:spTree>
    <p:extLst>
      <p:ext uri="{BB962C8B-B14F-4D97-AF65-F5344CB8AC3E}">
        <p14:creationId xmlns:p14="http://schemas.microsoft.com/office/powerpoint/2010/main" val="3324336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D513C-7661-436F-94A1-07B634DC39BB}"/>
              </a:ext>
            </a:extLst>
          </p:cNvPr>
          <p:cNvSpPr>
            <a:spLocks noGrp="1"/>
          </p:cNvSpPr>
          <p:nvPr>
            <p:ph type="title"/>
          </p:nvPr>
        </p:nvSpPr>
        <p:spPr/>
        <p:txBody>
          <a:bodyPr/>
          <a:lstStyle/>
          <a:p>
            <a:r>
              <a:rPr lang="en-US" b="0" cap="small">
                <a:ea typeface="+mj-lt"/>
                <a:cs typeface="+mj-lt"/>
              </a:rPr>
              <a:t>CLASSIFICATION AND PREDICTION</a:t>
            </a:r>
            <a:endParaRPr lang="en-US" b="0">
              <a:ea typeface="+mj-lt"/>
              <a:cs typeface="+mj-lt"/>
            </a:endParaRPr>
          </a:p>
          <a:p>
            <a:endParaRPr lang="en-US"/>
          </a:p>
        </p:txBody>
      </p:sp>
      <p:sp>
        <p:nvSpPr>
          <p:cNvPr id="3" name="Content Placeholder 2">
            <a:extLst>
              <a:ext uri="{FF2B5EF4-FFF2-40B4-BE49-F238E27FC236}">
                <a16:creationId xmlns:a16="http://schemas.microsoft.com/office/drawing/2014/main" id="{E57265D6-88FD-4D3D-B42E-B906FCB68AE8}"/>
              </a:ext>
            </a:extLst>
          </p:cNvPr>
          <p:cNvSpPr>
            <a:spLocks noGrp="1"/>
          </p:cNvSpPr>
          <p:nvPr>
            <p:ph idx="1"/>
          </p:nvPr>
        </p:nvSpPr>
        <p:spPr>
          <a:xfrm>
            <a:off x="913795" y="1471474"/>
            <a:ext cx="10353762" cy="4569562"/>
          </a:xfrm>
        </p:spPr>
        <p:txBody>
          <a:bodyPr vert="horz" lIns="91440" tIns="45720" rIns="91440" bIns="45720" rtlCol="0" anchor="t">
            <a:normAutofit/>
          </a:bodyPr>
          <a:lstStyle/>
          <a:p>
            <a:pPr algn="just">
              <a:lnSpc>
                <a:spcPct val="100000"/>
              </a:lnSpc>
              <a:spcBef>
                <a:spcPts val="600"/>
              </a:spcBef>
            </a:pPr>
            <a:r>
              <a:rPr lang="en-US" b="1">
                <a:latin typeface="Times New Roman"/>
                <a:cs typeface="Times New Roman"/>
              </a:rPr>
              <a:t>Classification:  </a:t>
            </a:r>
            <a:r>
              <a:rPr lang="en-US">
                <a:latin typeface="Times New Roman"/>
                <a:cs typeface="Times New Roman"/>
              </a:rPr>
              <a:t>Classification models predict categorical class labels</a:t>
            </a:r>
            <a:endParaRPr lang="en-US">
              <a:ea typeface="+mn-lt"/>
              <a:cs typeface="+mn-lt"/>
            </a:endParaRPr>
          </a:p>
          <a:p>
            <a:pPr algn="just">
              <a:lnSpc>
                <a:spcPct val="100000"/>
              </a:lnSpc>
              <a:spcBef>
                <a:spcPts val="600"/>
              </a:spcBef>
            </a:pPr>
            <a:r>
              <a:rPr lang="en-US" b="1">
                <a:latin typeface="Times New Roman"/>
                <a:cs typeface="Times New Roman"/>
              </a:rPr>
              <a:t>Examples</a:t>
            </a:r>
            <a:r>
              <a:rPr lang="en-US">
                <a:latin typeface="Times New Roman"/>
                <a:cs typeface="Times New Roman"/>
              </a:rPr>
              <a:t>:</a:t>
            </a:r>
            <a:endParaRPr lang="en-US">
              <a:ea typeface="+mn-lt"/>
              <a:cs typeface="+mn-lt"/>
            </a:endParaRPr>
          </a:p>
          <a:p>
            <a:pPr lvl="1" algn="just">
              <a:lnSpc>
                <a:spcPct val="100000"/>
              </a:lnSpc>
              <a:spcBef>
                <a:spcPts val="600"/>
              </a:spcBef>
            </a:pPr>
            <a:r>
              <a:rPr lang="en-US">
                <a:latin typeface="Times New Roman"/>
                <a:cs typeface="Times New Roman"/>
              </a:rPr>
              <a:t>A bank loan officer wants to analyze the data in order to know which customer (loan applicant) are risky or which are safe.</a:t>
            </a:r>
            <a:endParaRPr lang="en-US">
              <a:ea typeface="+mn-lt"/>
              <a:cs typeface="+mn-lt"/>
            </a:endParaRPr>
          </a:p>
          <a:p>
            <a:pPr lvl="1" algn="just">
              <a:lnSpc>
                <a:spcPct val="100000"/>
              </a:lnSpc>
              <a:spcBef>
                <a:spcPts val="600"/>
              </a:spcBef>
            </a:pPr>
            <a:r>
              <a:rPr lang="en-US">
                <a:latin typeface="Times New Roman"/>
                <a:cs typeface="Times New Roman"/>
              </a:rPr>
              <a:t>A marketing manager at a company needs to analyze a customer with a given profile, who will buy a new computer.</a:t>
            </a:r>
            <a:endParaRPr lang="en-US">
              <a:ea typeface="+mn-lt"/>
              <a:cs typeface="+mn-lt"/>
            </a:endParaRPr>
          </a:p>
          <a:p>
            <a:pPr algn="just">
              <a:lnSpc>
                <a:spcPct val="100000"/>
              </a:lnSpc>
              <a:spcBef>
                <a:spcPts val="600"/>
              </a:spcBef>
            </a:pPr>
            <a:r>
              <a:rPr lang="en-US" b="1">
                <a:latin typeface="Times New Roman"/>
                <a:cs typeface="Times New Roman"/>
              </a:rPr>
              <a:t>Prediction</a:t>
            </a:r>
            <a:r>
              <a:rPr lang="en-US">
                <a:latin typeface="Times New Roman"/>
                <a:cs typeface="Times New Roman"/>
              </a:rPr>
              <a:t>:</a:t>
            </a:r>
            <a:r>
              <a:rPr lang="en-US" b="1">
                <a:latin typeface="Times New Roman"/>
                <a:cs typeface="Times New Roman"/>
              </a:rPr>
              <a:t>        </a:t>
            </a:r>
            <a:endParaRPr lang="en-US">
              <a:ea typeface="+mn-lt"/>
              <a:cs typeface="+mn-lt"/>
            </a:endParaRPr>
          </a:p>
          <a:p>
            <a:pPr lvl="1" algn="just">
              <a:lnSpc>
                <a:spcPct val="100000"/>
              </a:lnSpc>
              <a:spcBef>
                <a:spcPts val="600"/>
              </a:spcBef>
            </a:pPr>
            <a:r>
              <a:rPr lang="en-US">
                <a:latin typeface="Times New Roman"/>
                <a:cs typeface="Times New Roman"/>
              </a:rPr>
              <a:t>Prediction models predict continuous valued functions.</a:t>
            </a:r>
            <a:endParaRPr lang="en-US">
              <a:ea typeface="+mn-lt"/>
              <a:cs typeface="+mn-lt"/>
            </a:endParaRPr>
          </a:p>
          <a:p>
            <a:pPr algn="just">
              <a:lnSpc>
                <a:spcPct val="100000"/>
              </a:lnSpc>
              <a:spcBef>
                <a:spcPts val="600"/>
              </a:spcBef>
            </a:pPr>
            <a:r>
              <a:rPr lang="en-US" b="1">
                <a:latin typeface="Times New Roman"/>
                <a:cs typeface="Times New Roman"/>
              </a:rPr>
              <a:t>Examples</a:t>
            </a:r>
            <a:r>
              <a:rPr lang="en-US">
                <a:latin typeface="Times New Roman"/>
                <a:cs typeface="Times New Roman"/>
              </a:rPr>
              <a:t>: </a:t>
            </a:r>
            <a:endParaRPr lang="en-US">
              <a:ea typeface="+mn-lt"/>
              <a:cs typeface="+mn-lt"/>
            </a:endParaRPr>
          </a:p>
          <a:p>
            <a:pPr lvl="1" algn="just">
              <a:lnSpc>
                <a:spcPct val="100000"/>
              </a:lnSpc>
              <a:spcBef>
                <a:spcPts val="600"/>
              </a:spcBef>
            </a:pPr>
            <a:r>
              <a:rPr lang="en-US">
                <a:latin typeface="Times New Roman"/>
                <a:cs typeface="Times New Roman"/>
              </a:rPr>
              <a:t>Suppose the marketing manager needs to predict how much a given customer will spend during a sale at his company. In this example we are bothered to predict a numeric value. </a:t>
            </a:r>
            <a:endParaRPr lang="en-US">
              <a:latin typeface="Rockwell" panose="02060603020205020403"/>
              <a:cs typeface="Times New Roman"/>
            </a:endParaRPr>
          </a:p>
          <a:p>
            <a:pPr lvl="1" algn="just">
              <a:lnSpc>
                <a:spcPct val="100000"/>
              </a:lnSpc>
              <a:spcBef>
                <a:spcPts val="600"/>
              </a:spcBef>
            </a:pPr>
            <a:r>
              <a:rPr lang="en-US">
                <a:latin typeface="Times New Roman"/>
                <a:cs typeface="Times New Roman"/>
              </a:rPr>
              <a:t>Therefore the data analysis task is an example of numeric prediction. In this case, a model or a predictor will be constructed that predicts a continuous-valued-function or ordered value.</a:t>
            </a:r>
            <a:endParaRPr lang="en-US">
              <a:ea typeface="+mn-lt"/>
              <a:cs typeface="+mn-lt"/>
            </a:endParaRPr>
          </a:p>
          <a:p>
            <a:endParaRPr lang="en-US"/>
          </a:p>
        </p:txBody>
      </p:sp>
    </p:spTree>
    <p:extLst>
      <p:ext uri="{BB962C8B-B14F-4D97-AF65-F5344CB8AC3E}">
        <p14:creationId xmlns:p14="http://schemas.microsoft.com/office/powerpoint/2010/main" val="2298744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8B77-90A4-4F1E-A6B8-B2D2E6FD21D7}"/>
              </a:ext>
            </a:extLst>
          </p:cNvPr>
          <p:cNvSpPr>
            <a:spLocks noGrp="1"/>
          </p:cNvSpPr>
          <p:nvPr>
            <p:ph type="title"/>
          </p:nvPr>
        </p:nvSpPr>
        <p:spPr/>
        <p:txBody>
          <a:bodyPr/>
          <a:lstStyle/>
          <a:p>
            <a:r>
              <a:rPr lang="en-US"/>
              <a:t>Model Building</a:t>
            </a:r>
          </a:p>
        </p:txBody>
      </p:sp>
      <p:sp>
        <p:nvSpPr>
          <p:cNvPr id="3" name="Content Placeholder 2">
            <a:extLst>
              <a:ext uri="{FF2B5EF4-FFF2-40B4-BE49-F238E27FC236}">
                <a16:creationId xmlns:a16="http://schemas.microsoft.com/office/drawing/2014/main" id="{2AA364E1-D48E-4365-AEE0-4201936FF404}"/>
              </a:ext>
            </a:extLst>
          </p:cNvPr>
          <p:cNvSpPr>
            <a:spLocks noGrp="1"/>
          </p:cNvSpPr>
          <p:nvPr>
            <p:ph idx="1"/>
          </p:nvPr>
        </p:nvSpPr>
        <p:spPr/>
        <p:txBody>
          <a:bodyPr vert="horz" lIns="91440" tIns="45720" rIns="91440" bIns="45720" rtlCol="0" anchor="t">
            <a:normAutofit/>
          </a:bodyPr>
          <a:lstStyle/>
          <a:p>
            <a:r>
              <a:rPr lang="en-US">
                <a:ea typeface="+mn-lt"/>
                <a:cs typeface="+mn-lt"/>
              </a:rPr>
              <a:t>Model Building 1. Logistic Regression: - Logistic Regression is a classification algorithm to predict binary outcome from linear combination of predictor variables. Confusion matrix</a:t>
            </a:r>
          </a:p>
          <a:p>
            <a:r>
              <a:rPr lang="en-US">
                <a:ea typeface="+mn-lt"/>
                <a:cs typeface="+mn-lt"/>
              </a:rPr>
              <a:t>2. Support Vector Machine: - Support Vector Machine (SVM) is a supervised machine learning algorithm which can be used for both classification or regression challenges.</a:t>
            </a:r>
          </a:p>
          <a:p>
            <a:r>
              <a:rPr lang="en-US">
                <a:ea typeface="+mn-lt"/>
                <a:cs typeface="+mn-lt"/>
              </a:rPr>
              <a:t>XGBoost : - XGBoost is a decision-tree-based ensemble Machine Learning algorithm that uses a gradient boosting framework. </a:t>
            </a:r>
            <a:endParaRPr lang="en-US"/>
          </a:p>
        </p:txBody>
      </p:sp>
    </p:spTree>
    <p:extLst>
      <p:ext uri="{BB962C8B-B14F-4D97-AF65-F5344CB8AC3E}">
        <p14:creationId xmlns:p14="http://schemas.microsoft.com/office/powerpoint/2010/main" val="4177614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C25C8-EA33-41E8-9295-2A1C96E0F442}"/>
              </a:ext>
            </a:extLst>
          </p:cNvPr>
          <p:cNvSpPr>
            <a:spLocks noGrp="1"/>
          </p:cNvSpPr>
          <p:nvPr>
            <p:ph type="title"/>
          </p:nvPr>
        </p:nvSpPr>
        <p:spPr/>
        <p:txBody>
          <a:bodyPr/>
          <a:lstStyle/>
          <a:p>
            <a:r>
              <a:rPr lang="en-US">
                <a:ea typeface="+mj-lt"/>
                <a:cs typeface="+mj-lt"/>
              </a:rPr>
              <a:t>MODEL BUILDING</a:t>
            </a:r>
            <a:endParaRPr lang="en-US" b="0">
              <a:ea typeface="+mj-lt"/>
              <a:cs typeface="+mj-lt"/>
            </a:endParaRPr>
          </a:p>
        </p:txBody>
      </p:sp>
      <p:sp>
        <p:nvSpPr>
          <p:cNvPr id="3" name="Content Placeholder 2">
            <a:extLst>
              <a:ext uri="{FF2B5EF4-FFF2-40B4-BE49-F238E27FC236}">
                <a16:creationId xmlns:a16="http://schemas.microsoft.com/office/drawing/2014/main" id="{30D4543D-F728-429F-A0A6-E5FB12861FBD}"/>
              </a:ext>
            </a:extLst>
          </p:cNvPr>
          <p:cNvSpPr>
            <a:spLocks noGrp="1"/>
          </p:cNvSpPr>
          <p:nvPr>
            <p:ph idx="1"/>
          </p:nvPr>
        </p:nvSpPr>
        <p:spPr/>
        <p:txBody>
          <a:bodyPr vert="horz" lIns="91440" tIns="45720" rIns="91440" bIns="45720" rtlCol="0" anchor="t">
            <a:normAutofit fontScale="92500" lnSpcReduction="10000"/>
          </a:bodyPr>
          <a:lstStyle/>
          <a:p>
            <a:r>
              <a:rPr lang="en-US"/>
              <a:t>Decision Tree: It is the predictive modelling based on branching series of Boolean test. It create tree like graph where each node represent attribute and each leaf represents class label. It gives different rules</a:t>
            </a:r>
            <a:endParaRPr lang="en-US">
              <a:ea typeface="+mn-lt"/>
              <a:cs typeface="+mn-lt"/>
            </a:endParaRPr>
          </a:p>
          <a:p>
            <a:r>
              <a:rPr lang="en-US"/>
              <a:t>Random Forest: - It builds n number of trees to help making model accurate (different observation for same data for different trees). It is based on feeding error of one data tree to another to improve accuracy</a:t>
            </a:r>
            <a:endParaRPr lang="en-US">
              <a:ea typeface="+mn-lt"/>
              <a:cs typeface="+mn-lt"/>
            </a:endParaRPr>
          </a:p>
          <a:p>
            <a:r>
              <a:rPr lang="en-US"/>
              <a:t>K Nearest </a:t>
            </a:r>
            <a:r>
              <a:rPr lang="en-US" err="1"/>
              <a:t>Neighbour</a:t>
            </a:r>
            <a:r>
              <a:rPr lang="en-US"/>
              <a:t>: - It predict test case on nearest </a:t>
            </a:r>
            <a:r>
              <a:rPr lang="en-US" err="1"/>
              <a:t>neighbour</a:t>
            </a:r>
            <a:r>
              <a:rPr lang="en-US"/>
              <a:t>. It stores all available cases and classifies new cases based on similarity measure. It is considered to be lazy learning. It never stores pattern from training data. It calculates the distance between test cases and training cases and select the least distance.</a:t>
            </a:r>
            <a:endParaRPr lang="en-US">
              <a:ea typeface="+mn-lt"/>
              <a:cs typeface="+mn-lt"/>
            </a:endParaRPr>
          </a:p>
          <a:p>
            <a:endParaRPr lang="en-US"/>
          </a:p>
        </p:txBody>
      </p:sp>
    </p:spTree>
    <p:extLst>
      <p:ext uri="{BB962C8B-B14F-4D97-AF65-F5344CB8AC3E}">
        <p14:creationId xmlns:p14="http://schemas.microsoft.com/office/powerpoint/2010/main" val="3413939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D6ED6-21CC-4D1D-B2C4-6F7C9ED645E7}"/>
              </a:ext>
            </a:extLst>
          </p:cNvPr>
          <p:cNvSpPr>
            <a:spLocks noGrp="1"/>
          </p:cNvSpPr>
          <p:nvPr>
            <p:ph type="title"/>
          </p:nvPr>
        </p:nvSpPr>
        <p:spPr/>
        <p:txBody>
          <a:bodyPr/>
          <a:lstStyle/>
          <a:p>
            <a:r>
              <a:rPr lang="en-US"/>
              <a:t>MODEL EVALUATION</a:t>
            </a:r>
          </a:p>
        </p:txBody>
      </p:sp>
      <p:sp>
        <p:nvSpPr>
          <p:cNvPr id="3" name="Content Placeholder 2">
            <a:extLst>
              <a:ext uri="{FF2B5EF4-FFF2-40B4-BE49-F238E27FC236}">
                <a16:creationId xmlns:a16="http://schemas.microsoft.com/office/drawing/2014/main" id="{AD54F2ED-A6B9-4FEE-80DF-1D9E2F2BE7BD}"/>
              </a:ext>
            </a:extLst>
          </p:cNvPr>
          <p:cNvSpPr>
            <a:spLocks noGrp="1"/>
          </p:cNvSpPr>
          <p:nvPr>
            <p:ph idx="1"/>
          </p:nvPr>
        </p:nvSpPr>
        <p:spPr/>
        <p:txBody>
          <a:bodyPr vert="horz" lIns="91440" tIns="45720" rIns="91440" bIns="45720" rtlCol="0" anchor="t">
            <a:normAutofit fontScale="92500" lnSpcReduction="20000"/>
          </a:bodyPr>
          <a:lstStyle/>
          <a:p>
            <a:r>
              <a:rPr lang="en-US" dirty="0">
                <a:ea typeface="+mn-lt"/>
                <a:cs typeface="+mn-lt"/>
              </a:rPr>
              <a:t> Model evaluation aims to estimate the generalization accuracy of a model on future (unseen/out-of-sample) data. To evaluate confusion matrix is used. It is a matrix representation of the results of any binary testing. A binary classifier predicts all data instances of a test data set as either positive or negative. This produces four outcomes: TP, FP, TN, FN. Basic measures derived from the confusion matrix:</a:t>
            </a:r>
          </a:p>
          <a:p>
            <a:r>
              <a:rPr lang="en-US" dirty="0">
                <a:ea typeface="+mn-lt"/>
                <a:cs typeface="+mn-lt"/>
              </a:rPr>
              <a:t>1. Error Rate: (𝐹𝑃+𝐹𝑁) / (𝑃+𝑁)</a:t>
            </a:r>
          </a:p>
          <a:p>
            <a:r>
              <a:rPr lang="en-US" dirty="0">
                <a:ea typeface="+mn-lt"/>
                <a:cs typeface="+mn-lt"/>
              </a:rPr>
              <a:t>2. Accuracy: (𝐹𝑃+𝑇) / (𝑃+𝑁) </a:t>
            </a:r>
          </a:p>
          <a:p>
            <a:r>
              <a:rPr lang="en-US" dirty="0">
                <a:ea typeface="+mn-lt"/>
                <a:cs typeface="+mn-lt"/>
              </a:rPr>
              <a:t>3. Recall: 𝑇𝑃 / (𝑇𝑃+𝐹𝑁)</a:t>
            </a:r>
          </a:p>
          <a:p>
            <a:r>
              <a:rPr lang="en-US" dirty="0">
                <a:ea typeface="+mn-lt"/>
                <a:cs typeface="+mn-lt"/>
              </a:rPr>
              <a:t>4. Precision: 𝑇𝑃 / (𝑇𝑃+𝐹𝑃) </a:t>
            </a:r>
          </a:p>
          <a:p>
            <a:r>
              <a:rPr lang="en-US" dirty="0">
                <a:ea typeface="+mn-lt"/>
                <a:cs typeface="+mn-lt"/>
              </a:rPr>
              <a:t>5. F-Score: 𝑇𝑃 / (𝑇𝑃+0.5(𝐹𝑃+𝐹𝑁))</a:t>
            </a:r>
            <a:endParaRPr lang="en-US" dirty="0"/>
          </a:p>
        </p:txBody>
      </p:sp>
    </p:spTree>
    <p:extLst>
      <p:ext uri="{BB962C8B-B14F-4D97-AF65-F5344CB8AC3E}">
        <p14:creationId xmlns:p14="http://schemas.microsoft.com/office/powerpoint/2010/main" val="2808761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F927B-C71D-4F18-874C-03F66DE7B0E1}"/>
              </a:ext>
            </a:extLst>
          </p:cNvPr>
          <p:cNvSpPr>
            <a:spLocks noGrp="1"/>
          </p:cNvSpPr>
          <p:nvPr>
            <p:ph type="title"/>
          </p:nvPr>
        </p:nvSpPr>
        <p:spPr/>
        <p:txBody>
          <a:bodyPr/>
          <a:lstStyle/>
          <a:p>
            <a:r>
              <a:rPr lang="en-IN"/>
              <a:t>Contents</a:t>
            </a:r>
          </a:p>
        </p:txBody>
      </p:sp>
      <p:sp>
        <p:nvSpPr>
          <p:cNvPr id="3" name="Content Placeholder 2">
            <a:extLst>
              <a:ext uri="{FF2B5EF4-FFF2-40B4-BE49-F238E27FC236}">
                <a16:creationId xmlns:a16="http://schemas.microsoft.com/office/drawing/2014/main" id="{A08DC4AD-02C4-4890-B6CF-7D72D8727DFD}"/>
              </a:ext>
            </a:extLst>
          </p:cNvPr>
          <p:cNvSpPr>
            <a:spLocks noGrp="1"/>
          </p:cNvSpPr>
          <p:nvPr>
            <p:ph idx="1"/>
          </p:nvPr>
        </p:nvSpPr>
        <p:spPr>
          <a:xfrm>
            <a:off x="913795" y="1708819"/>
            <a:ext cx="10353762" cy="4731954"/>
          </a:xfrm>
        </p:spPr>
        <p:txBody>
          <a:bodyPr vert="horz" lIns="91440" tIns="45720" rIns="91440" bIns="45720" rtlCol="0" anchor="t">
            <a:normAutofit fontScale="70000" lnSpcReduction="20000"/>
          </a:bodyPr>
          <a:lstStyle/>
          <a:p>
            <a:r>
              <a:rPr lang="en-IN"/>
              <a:t>Introduction</a:t>
            </a:r>
          </a:p>
          <a:p>
            <a:r>
              <a:rPr lang="en-IN"/>
              <a:t>Problem Statement</a:t>
            </a:r>
          </a:p>
          <a:p>
            <a:r>
              <a:rPr lang="en-IN">
                <a:ea typeface="+mn-lt"/>
                <a:cs typeface="+mn-lt"/>
              </a:rPr>
              <a:t>Video</a:t>
            </a:r>
            <a:endParaRPr lang="en-IN"/>
          </a:p>
          <a:p>
            <a:r>
              <a:rPr lang="en-IN"/>
              <a:t>Solution (Proposed work)</a:t>
            </a:r>
          </a:p>
          <a:p>
            <a:r>
              <a:rPr lang="en-US" b="1">
                <a:latin typeface="Times New Roman"/>
                <a:ea typeface="+mn-lt"/>
                <a:cs typeface="Times New Roman"/>
              </a:rPr>
              <a:t>Objectives</a:t>
            </a:r>
            <a:endParaRPr lang="en-IN">
              <a:ea typeface="+mn-lt"/>
              <a:cs typeface="+mn-lt"/>
            </a:endParaRPr>
          </a:p>
          <a:p>
            <a:r>
              <a:rPr lang="en-IN"/>
              <a:t>Expected Frontend design(UI design)</a:t>
            </a:r>
          </a:p>
          <a:p>
            <a:r>
              <a:rPr lang="en-IN"/>
              <a:t>Loan Approval Parameters</a:t>
            </a:r>
          </a:p>
          <a:p>
            <a:r>
              <a:rPr lang="en-IN"/>
              <a:t>Model Building</a:t>
            </a:r>
          </a:p>
          <a:p>
            <a:pPr marL="742950" lvl="2" indent="-342900">
              <a:lnSpc>
                <a:spcPct val="100000"/>
              </a:lnSpc>
              <a:spcBef>
                <a:spcPct val="20000"/>
              </a:spcBef>
              <a:buFont typeface="Wingdings,Sans-Serif" panose="020B0604020202020204" pitchFamily="34" charset="0"/>
              <a:buChar char="§"/>
            </a:pPr>
            <a:r>
              <a:rPr lang="en-IN">
                <a:latin typeface="Times New Roman"/>
                <a:cs typeface="Times New Roman"/>
              </a:rPr>
              <a:t>Machine Learning</a:t>
            </a:r>
            <a:endParaRPr lang="en-US">
              <a:ea typeface="+mn-lt"/>
              <a:cs typeface="+mn-lt"/>
            </a:endParaRPr>
          </a:p>
          <a:p>
            <a:pPr marL="742950" lvl="2" indent="-342900">
              <a:lnSpc>
                <a:spcPct val="100000"/>
              </a:lnSpc>
              <a:spcBef>
                <a:spcPct val="20000"/>
              </a:spcBef>
              <a:buFont typeface="Wingdings,Sans-Serif" panose="020B0604020202020204" pitchFamily="34" charset="0"/>
              <a:buChar char="§"/>
            </a:pPr>
            <a:r>
              <a:rPr lang="en-US">
                <a:latin typeface="Times New Roman"/>
                <a:cs typeface="Times New Roman"/>
              </a:rPr>
              <a:t>Classification and Prediction</a:t>
            </a:r>
            <a:endParaRPr lang="en-IN"/>
          </a:p>
          <a:p>
            <a:r>
              <a:rPr lang="en-IN"/>
              <a:t>Model Evaluation</a:t>
            </a:r>
          </a:p>
          <a:p>
            <a:r>
              <a:rPr lang="en-IN"/>
              <a:t>Proposed Predictive Model</a:t>
            </a:r>
          </a:p>
          <a:p>
            <a:r>
              <a:rPr lang="en-IN"/>
              <a:t>Result and Analysis with Methodology</a:t>
            </a:r>
          </a:p>
          <a:p>
            <a:r>
              <a:rPr lang="en-IN"/>
              <a:t>Conclusion</a:t>
            </a:r>
          </a:p>
          <a:p>
            <a:endParaRPr lang="en-IN"/>
          </a:p>
          <a:p>
            <a:endParaRPr lang="en-IN"/>
          </a:p>
          <a:p>
            <a:endParaRPr lang="en-IN"/>
          </a:p>
          <a:p>
            <a:endParaRPr lang="en-IN"/>
          </a:p>
        </p:txBody>
      </p:sp>
    </p:spTree>
    <p:extLst>
      <p:ext uri="{BB962C8B-B14F-4D97-AF65-F5344CB8AC3E}">
        <p14:creationId xmlns:p14="http://schemas.microsoft.com/office/powerpoint/2010/main" val="1865912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EFF1-98B1-4DDD-BB17-84B79BD5680B}"/>
              </a:ext>
            </a:extLst>
          </p:cNvPr>
          <p:cNvSpPr>
            <a:spLocks noGrp="1"/>
          </p:cNvSpPr>
          <p:nvPr>
            <p:ph type="title"/>
          </p:nvPr>
        </p:nvSpPr>
        <p:spPr>
          <a:xfrm>
            <a:off x="813861" y="-252334"/>
            <a:ext cx="10353761" cy="1326321"/>
          </a:xfrm>
        </p:spPr>
        <p:txBody>
          <a:bodyPr/>
          <a:lstStyle/>
          <a:p>
            <a:r>
              <a:rPr lang="en-US" b="0" cap="small">
                <a:ea typeface="+mj-lt"/>
                <a:cs typeface="+mj-lt"/>
              </a:rPr>
              <a:t>Proposed Predictive Model</a:t>
            </a:r>
            <a:endParaRPr lang="en-US"/>
          </a:p>
        </p:txBody>
      </p:sp>
      <p:pic>
        <p:nvPicPr>
          <p:cNvPr id="7" name="Picture 7" descr="Diagram&#10;&#10;Description automatically generated">
            <a:extLst>
              <a:ext uri="{FF2B5EF4-FFF2-40B4-BE49-F238E27FC236}">
                <a16:creationId xmlns:a16="http://schemas.microsoft.com/office/drawing/2014/main" id="{7CEBF4C3-837E-4AFE-A663-A9FE9E3CD567}"/>
              </a:ext>
            </a:extLst>
          </p:cNvPr>
          <p:cNvPicPr>
            <a:picLocks noGrp="1" noChangeAspect="1"/>
          </p:cNvPicPr>
          <p:nvPr>
            <p:ph idx="1"/>
          </p:nvPr>
        </p:nvPicPr>
        <p:blipFill>
          <a:blip r:embed="rId2"/>
          <a:stretch>
            <a:fillRect/>
          </a:stretch>
        </p:blipFill>
        <p:spPr>
          <a:xfrm>
            <a:off x="1544192" y="921834"/>
            <a:ext cx="8593295" cy="5693823"/>
          </a:xfrm>
        </p:spPr>
      </p:pic>
    </p:spTree>
    <p:extLst>
      <p:ext uri="{BB962C8B-B14F-4D97-AF65-F5344CB8AC3E}">
        <p14:creationId xmlns:p14="http://schemas.microsoft.com/office/powerpoint/2010/main" val="2134486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24889-F4CD-4EF6-A9AE-86AA298FDC43}"/>
              </a:ext>
            </a:extLst>
          </p:cNvPr>
          <p:cNvSpPr>
            <a:spLocks noGrp="1"/>
          </p:cNvSpPr>
          <p:nvPr>
            <p:ph type="title"/>
          </p:nvPr>
        </p:nvSpPr>
        <p:spPr>
          <a:xfrm>
            <a:off x="976254" y="-102433"/>
            <a:ext cx="10353761" cy="1326321"/>
          </a:xfrm>
        </p:spPr>
        <p:txBody>
          <a:bodyPr/>
          <a:lstStyle/>
          <a:p>
            <a:r>
              <a:rPr lang="en-US" b="0" cap="small">
                <a:ea typeface="+mj-lt"/>
                <a:cs typeface="+mj-lt"/>
              </a:rPr>
              <a:t>Result and Analysis with methodology</a:t>
            </a:r>
            <a:endParaRPr lang="en-US" b="0"/>
          </a:p>
        </p:txBody>
      </p:sp>
      <p:pic>
        <p:nvPicPr>
          <p:cNvPr id="4" name="Picture 4" descr="Diagram, text&#10;&#10;Description automatically generated">
            <a:extLst>
              <a:ext uri="{FF2B5EF4-FFF2-40B4-BE49-F238E27FC236}">
                <a16:creationId xmlns:a16="http://schemas.microsoft.com/office/drawing/2014/main" id="{B0810BC4-9B5B-4475-B646-158C84DF305B}"/>
              </a:ext>
            </a:extLst>
          </p:cNvPr>
          <p:cNvPicPr>
            <a:picLocks noGrp="1" noChangeAspect="1"/>
          </p:cNvPicPr>
          <p:nvPr>
            <p:ph idx="1"/>
          </p:nvPr>
        </p:nvPicPr>
        <p:blipFill>
          <a:blip r:embed="rId2"/>
          <a:stretch>
            <a:fillRect/>
          </a:stretch>
        </p:blipFill>
        <p:spPr>
          <a:xfrm>
            <a:off x="672621" y="1009277"/>
            <a:ext cx="11060960" cy="5618873"/>
          </a:xfrm>
        </p:spPr>
      </p:pic>
    </p:spTree>
    <p:extLst>
      <p:ext uri="{BB962C8B-B14F-4D97-AF65-F5344CB8AC3E}">
        <p14:creationId xmlns:p14="http://schemas.microsoft.com/office/powerpoint/2010/main" val="181264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77615-766F-4E4E-AA32-3DBEEBCC685D}"/>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16FA345E-7AD8-494B-8A2D-F13653819EA0}"/>
              </a:ext>
            </a:extLst>
          </p:cNvPr>
          <p:cNvSpPr>
            <a:spLocks noGrp="1"/>
          </p:cNvSpPr>
          <p:nvPr>
            <p:ph idx="1"/>
          </p:nvPr>
        </p:nvSpPr>
        <p:spPr>
          <a:xfrm>
            <a:off x="1001238" y="1933671"/>
            <a:ext cx="10353762" cy="4307234"/>
          </a:xfrm>
        </p:spPr>
        <p:txBody>
          <a:bodyPr vert="horz" lIns="91440" tIns="45720" rIns="91440" bIns="45720" rtlCol="0" anchor="t">
            <a:normAutofit/>
          </a:bodyPr>
          <a:lstStyle/>
          <a:p>
            <a:pPr algn="just"/>
            <a:r>
              <a:rPr lang="en-US"/>
              <a:t>Hence by using all the above proposed work, we can build a model which can be easily used by the company.</a:t>
            </a:r>
          </a:p>
          <a:p>
            <a:pPr algn="just"/>
            <a:endParaRPr lang="en-US"/>
          </a:p>
          <a:p>
            <a:pPr algn="just"/>
            <a:endParaRPr lang="en-US"/>
          </a:p>
        </p:txBody>
      </p:sp>
    </p:spTree>
    <p:extLst>
      <p:ext uri="{BB962C8B-B14F-4D97-AF65-F5344CB8AC3E}">
        <p14:creationId xmlns:p14="http://schemas.microsoft.com/office/powerpoint/2010/main" val="306570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9F40-76B2-4F3F-9665-8C8D609CAF5A}"/>
              </a:ext>
            </a:extLst>
          </p:cNvPr>
          <p:cNvSpPr>
            <a:spLocks noGrp="1"/>
          </p:cNvSpPr>
          <p:nvPr>
            <p:ph type="title"/>
          </p:nvPr>
        </p:nvSpPr>
        <p:spPr>
          <a:xfrm>
            <a:off x="1135781" y="1122363"/>
            <a:ext cx="5896391" cy="2387600"/>
          </a:xfrm>
        </p:spPr>
        <p:txBody>
          <a:bodyPr vert="horz" lIns="91440" tIns="45720" rIns="91440" bIns="45720" rtlCol="0" anchor="b">
            <a:normAutofit/>
          </a:bodyPr>
          <a:lstStyle/>
          <a:p>
            <a:endParaRPr lang="en-US" sz="5400"/>
          </a:p>
        </p:txBody>
      </p:sp>
      <p:pic>
        <p:nvPicPr>
          <p:cNvPr id="3" name="Picture 3" descr="A close up of a card&#10;&#10;Description automatically generated">
            <a:extLst>
              <a:ext uri="{FF2B5EF4-FFF2-40B4-BE49-F238E27FC236}">
                <a16:creationId xmlns:a16="http://schemas.microsoft.com/office/drawing/2014/main" id="{9D09DE35-53D9-4A9E-A5A0-F2AD44EB2D98}"/>
              </a:ext>
            </a:extLst>
          </p:cNvPr>
          <p:cNvPicPr>
            <a:picLocks noChangeAspect="1"/>
          </p:cNvPicPr>
          <p:nvPr/>
        </p:nvPicPr>
        <p:blipFill>
          <a:blip r:embed="rId3"/>
          <a:stretch>
            <a:fillRect/>
          </a:stretch>
        </p:blipFill>
        <p:spPr>
          <a:xfrm>
            <a:off x="1927632" y="652463"/>
            <a:ext cx="8330210" cy="5554600"/>
          </a:xfrm>
          <a:prstGeom prst="rect">
            <a:avLst/>
          </a:prstGeom>
        </p:spPr>
      </p:pic>
    </p:spTree>
    <p:extLst>
      <p:ext uri="{BB962C8B-B14F-4D97-AF65-F5344CB8AC3E}">
        <p14:creationId xmlns:p14="http://schemas.microsoft.com/office/powerpoint/2010/main" val="611293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79B15-2597-462F-96EA-75B48A0B75F1}"/>
              </a:ext>
            </a:extLst>
          </p:cNvPr>
          <p:cNvSpPr>
            <a:spLocks noGrp="1"/>
          </p:cNvSpPr>
          <p:nvPr>
            <p:ph type="title"/>
          </p:nvPr>
        </p:nvSpPr>
        <p:spPr/>
        <p:txBody>
          <a:bodyPr/>
          <a:lstStyle/>
          <a:p>
            <a:r>
              <a:rPr lang="en-US"/>
              <a:t>Problem </a:t>
            </a:r>
            <a:r>
              <a:rPr lang="en-US">
                <a:latin typeface="Bookman Old Style"/>
                <a:cs typeface="Times New Roman"/>
              </a:rPr>
              <a:t>Description</a:t>
            </a:r>
            <a:r>
              <a:rPr lang="en-US">
                <a:latin typeface="Times New Roman"/>
                <a:cs typeface="Times New Roman"/>
              </a:rPr>
              <a:t> </a:t>
            </a:r>
            <a:endParaRPr lang="en-US" b="0">
              <a:ea typeface="+mj-lt"/>
              <a:cs typeface="+mj-lt"/>
            </a:endParaRPr>
          </a:p>
          <a:p>
            <a:endParaRPr lang="en-US"/>
          </a:p>
        </p:txBody>
      </p:sp>
      <p:sp>
        <p:nvSpPr>
          <p:cNvPr id="3" name="Content Placeholder 2">
            <a:extLst>
              <a:ext uri="{FF2B5EF4-FFF2-40B4-BE49-F238E27FC236}">
                <a16:creationId xmlns:a16="http://schemas.microsoft.com/office/drawing/2014/main" id="{9A1DDD4A-5D5D-400E-8749-08DDFCC40ED4}"/>
              </a:ext>
            </a:extLst>
          </p:cNvPr>
          <p:cNvSpPr>
            <a:spLocks noGrp="1"/>
          </p:cNvSpPr>
          <p:nvPr>
            <p:ph idx="1"/>
          </p:nvPr>
        </p:nvSpPr>
        <p:spPr/>
        <p:txBody>
          <a:bodyPr vert="horz" lIns="91440" tIns="45720" rIns="91440" bIns="45720" rtlCol="0" anchor="t">
            <a:normAutofit/>
          </a:bodyPr>
          <a:lstStyle/>
          <a:p>
            <a:r>
              <a:rPr lang="en-US">
                <a:ea typeface="+mn-lt"/>
                <a:cs typeface="+mn-lt"/>
              </a:rPr>
              <a:t>We at EPIC Season 2 project (Round 2) are helping TVS Credit in Loan Approval. One major point of Loan Prediction is checking CIBIL Score to evaluate if a person should be given the loan or not. </a:t>
            </a:r>
          </a:p>
          <a:p>
            <a:r>
              <a:rPr lang="en-US">
                <a:ea typeface="+mn-lt"/>
                <a:cs typeface="+mn-lt"/>
              </a:rPr>
              <a:t>The problem arises if a person doesn't have credit history. We need to overcome the problem of evaluating the credit worthiness of a potential retailer using non-standard data in the absence of credit history. </a:t>
            </a:r>
            <a:endParaRPr lang="en-US"/>
          </a:p>
        </p:txBody>
      </p:sp>
    </p:spTree>
    <p:extLst>
      <p:ext uri="{BB962C8B-B14F-4D97-AF65-F5344CB8AC3E}">
        <p14:creationId xmlns:p14="http://schemas.microsoft.com/office/powerpoint/2010/main" val="2562664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E9B15-FA21-4D88-8B24-7D2278B520F4}"/>
              </a:ext>
            </a:extLst>
          </p:cNvPr>
          <p:cNvSpPr>
            <a:spLocks noGrp="1"/>
          </p:cNvSpPr>
          <p:nvPr>
            <p:ph type="title"/>
          </p:nvPr>
        </p:nvSpPr>
        <p:spPr>
          <a:xfrm>
            <a:off x="863828" y="134911"/>
            <a:ext cx="10353761" cy="1326321"/>
          </a:xfrm>
        </p:spPr>
        <p:txBody>
          <a:bodyPr/>
          <a:lstStyle/>
          <a:p>
            <a:r>
              <a:rPr lang="en-US"/>
              <a:t>Explanatory Video</a:t>
            </a:r>
          </a:p>
        </p:txBody>
      </p:sp>
      <p:pic>
        <p:nvPicPr>
          <p:cNvPr id="3" name="FCANWBCQKT3CJMR6">
            <a:hlinkClick r:id="" action="ppaction://media"/>
            <a:extLst>
              <a:ext uri="{FF2B5EF4-FFF2-40B4-BE49-F238E27FC236}">
                <a16:creationId xmlns:a16="http://schemas.microsoft.com/office/drawing/2014/main" id="{7B13BAB7-2E67-45EF-B394-DEF5D6AFED8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12018" y="1048630"/>
            <a:ext cx="10535623" cy="5674459"/>
          </a:xfrm>
        </p:spPr>
      </p:pic>
    </p:spTree>
    <p:extLst>
      <p:ext uri="{BB962C8B-B14F-4D97-AF65-F5344CB8AC3E}">
        <p14:creationId xmlns:p14="http://schemas.microsoft.com/office/powerpoint/2010/main" val="197331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0CF64-620D-42F5-8C1D-F534E07054E1}"/>
              </a:ext>
            </a:extLst>
          </p:cNvPr>
          <p:cNvSpPr>
            <a:spLocks noGrp="1"/>
          </p:cNvSpPr>
          <p:nvPr>
            <p:ph type="title"/>
          </p:nvPr>
        </p:nvSpPr>
        <p:spPr/>
        <p:txBody>
          <a:bodyPr/>
          <a:lstStyle/>
          <a:p>
            <a:r>
              <a:rPr lang="en-US"/>
              <a:t>Solution</a:t>
            </a:r>
          </a:p>
        </p:txBody>
      </p:sp>
      <p:sp>
        <p:nvSpPr>
          <p:cNvPr id="3" name="Content Placeholder 2">
            <a:extLst>
              <a:ext uri="{FF2B5EF4-FFF2-40B4-BE49-F238E27FC236}">
                <a16:creationId xmlns:a16="http://schemas.microsoft.com/office/drawing/2014/main" id="{D55A1FC7-B8DC-4074-8D29-EBAFEBABA4CE}"/>
              </a:ext>
            </a:extLst>
          </p:cNvPr>
          <p:cNvSpPr>
            <a:spLocks noGrp="1"/>
          </p:cNvSpPr>
          <p:nvPr>
            <p:ph idx="1"/>
          </p:nvPr>
        </p:nvSpPr>
        <p:spPr/>
        <p:txBody>
          <a:bodyPr vert="horz" lIns="91440" tIns="45720" rIns="91440" bIns="45720" rtlCol="0" anchor="t">
            <a:normAutofit/>
          </a:bodyPr>
          <a:lstStyle/>
          <a:p>
            <a:r>
              <a:rPr lang="en-US"/>
              <a:t>We propose to make a web application named "Credit Scorer" to overcome the problem statement. </a:t>
            </a:r>
          </a:p>
          <a:p>
            <a:r>
              <a:rPr lang="en-US"/>
              <a:t>We will be entering some numerical data (rating) into the website. The value of data will range from 0 to 5 in which 0 represents that the specified field is not satisfactory to the retailer and 5 represents that the specified field is according to the expectations of the finance company.</a:t>
            </a:r>
          </a:p>
          <a:p>
            <a:r>
              <a:rPr lang="en-US"/>
              <a:t>The Machine Learning algorithms will evaluate the inputs and will predict if a person should be given the required loan or not.</a:t>
            </a:r>
          </a:p>
        </p:txBody>
      </p:sp>
    </p:spTree>
    <p:extLst>
      <p:ext uri="{BB962C8B-B14F-4D97-AF65-F5344CB8AC3E}">
        <p14:creationId xmlns:p14="http://schemas.microsoft.com/office/powerpoint/2010/main" val="3460105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EE01-FE5C-436F-A439-64A2A872FD4B}"/>
              </a:ext>
            </a:extLst>
          </p:cNvPr>
          <p:cNvSpPr>
            <a:spLocks noGrp="1"/>
          </p:cNvSpPr>
          <p:nvPr>
            <p:ph type="title"/>
          </p:nvPr>
        </p:nvSpPr>
        <p:spPr/>
        <p:txBody>
          <a:bodyPr/>
          <a:lstStyle/>
          <a:p>
            <a:r>
              <a:rPr lang="en-US"/>
              <a:t>Objective</a:t>
            </a:r>
          </a:p>
        </p:txBody>
      </p:sp>
      <p:sp>
        <p:nvSpPr>
          <p:cNvPr id="3" name="Content Placeholder 2">
            <a:extLst>
              <a:ext uri="{FF2B5EF4-FFF2-40B4-BE49-F238E27FC236}">
                <a16:creationId xmlns:a16="http://schemas.microsoft.com/office/drawing/2014/main" id="{3E4C913F-9E52-4E45-B230-0098170C0786}"/>
              </a:ext>
            </a:extLst>
          </p:cNvPr>
          <p:cNvSpPr>
            <a:spLocks noGrp="1"/>
          </p:cNvSpPr>
          <p:nvPr>
            <p:ph idx="1"/>
          </p:nvPr>
        </p:nvSpPr>
        <p:spPr/>
        <p:txBody>
          <a:bodyPr vert="horz" lIns="91440" tIns="45720" rIns="91440" bIns="45720" rtlCol="0" anchor="t">
            <a:normAutofit/>
          </a:bodyPr>
          <a:lstStyle/>
          <a:p>
            <a:pPr marL="0" indent="0" algn="just">
              <a:lnSpc>
                <a:spcPct val="100000"/>
              </a:lnSpc>
              <a:spcBef>
                <a:spcPts val="600"/>
              </a:spcBef>
              <a:buNone/>
            </a:pPr>
            <a:endParaRPr lang="en-US">
              <a:ea typeface="+mn-lt"/>
              <a:cs typeface="+mn-lt"/>
            </a:endParaRPr>
          </a:p>
          <a:p>
            <a:pPr algn="just">
              <a:lnSpc>
                <a:spcPct val="100000"/>
              </a:lnSpc>
              <a:spcBef>
                <a:spcPts val="600"/>
              </a:spcBef>
              <a:buFont typeface="Arial,Sans-Serif" panose="020B0604020202020204" pitchFamily="34" charset="0"/>
            </a:pPr>
            <a:r>
              <a:rPr lang="en-US">
                <a:latin typeface="Times New Roman"/>
                <a:cs typeface="Times New Roman"/>
              </a:rPr>
              <a:t>To </a:t>
            </a:r>
            <a:r>
              <a:rPr lang="en-US" b="1">
                <a:latin typeface="Times New Roman"/>
                <a:cs typeface="Times New Roman"/>
              </a:rPr>
              <a:t>evaluate</a:t>
            </a:r>
            <a:r>
              <a:rPr lang="en-US">
                <a:latin typeface="Times New Roman"/>
                <a:cs typeface="Times New Roman"/>
              </a:rPr>
              <a:t> and </a:t>
            </a:r>
            <a:r>
              <a:rPr lang="en-US" b="1">
                <a:latin typeface="Times New Roman"/>
                <a:cs typeface="Times New Roman"/>
              </a:rPr>
              <a:t>compare </a:t>
            </a:r>
            <a:r>
              <a:rPr lang="en-US">
                <a:latin typeface="Times New Roman"/>
                <a:cs typeface="Times New Roman"/>
              </a:rPr>
              <a:t>few ML and Ensemble methods for Classification. </a:t>
            </a:r>
            <a:endParaRPr lang="en-US">
              <a:ea typeface="+mn-lt"/>
              <a:cs typeface="+mn-lt"/>
            </a:endParaRPr>
          </a:p>
          <a:p>
            <a:pPr algn="just">
              <a:lnSpc>
                <a:spcPct val="100000"/>
              </a:lnSpc>
              <a:spcBef>
                <a:spcPts val="600"/>
              </a:spcBef>
              <a:buFont typeface="Arial,Sans-Serif" panose="020B0604020202020204" pitchFamily="34" charset="0"/>
            </a:pPr>
            <a:r>
              <a:rPr lang="en-US">
                <a:latin typeface="Times New Roman"/>
                <a:cs typeface="Times New Roman"/>
              </a:rPr>
              <a:t>To </a:t>
            </a:r>
            <a:r>
              <a:rPr lang="en-US" b="1">
                <a:latin typeface="Times New Roman"/>
                <a:cs typeface="Times New Roman"/>
              </a:rPr>
              <a:t>propose</a:t>
            </a:r>
            <a:r>
              <a:rPr lang="en-US">
                <a:latin typeface="Times New Roman"/>
                <a:cs typeface="Times New Roman"/>
              </a:rPr>
              <a:t> a Predictive Model/Classifier (Data Mining framework) based on Ensemble Method (Bagging) for classifying credit defaults. </a:t>
            </a:r>
            <a:endParaRPr lang="en-US">
              <a:ea typeface="+mn-lt"/>
              <a:cs typeface="+mn-lt"/>
            </a:endParaRPr>
          </a:p>
          <a:p>
            <a:pPr algn="just">
              <a:lnSpc>
                <a:spcPct val="100000"/>
              </a:lnSpc>
              <a:spcBef>
                <a:spcPts val="600"/>
              </a:spcBef>
              <a:buFont typeface="Arial,Sans-Serif" panose="020B0604020202020204" pitchFamily="34" charset="0"/>
            </a:pPr>
            <a:r>
              <a:rPr lang="en-US" dirty="0">
                <a:latin typeface="Times New Roman"/>
                <a:cs typeface="Times New Roman"/>
              </a:rPr>
              <a:t>To </a:t>
            </a:r>
            <a:r>
              <a:rPr lang="en-US" b="1" dirty="0">
                <a:latin typeface="Times New Roman"/>
                <a:cs typeface="Times New Roman"/>
              </a:rPr>
              <a:t>implement</a:t>
            </a:r>
            <a:r>
              <a:rPr lang="en-US" dirty="0">
                <a:latin typeface="Times New Roman"/>
                <a:cs typeface="Times New Roman"/>
              </a:rPr>
              <a:t> and </a:t>
            </a:r>
            <a:r>
              <a:rPr lang="en-US" b="1" dirty="0">
                <a:latin typeface="Times New Roman"/>
                <a:cs typeface="Times New Roman"/>
              </a:rPr>
              <a:t>evaluate</a:t>
            </a:r>
            <a:r>
              <a:rPr lang="en-US">
                <a:latin typeface="Times New Roman"/>
                <a:cs typeface="Times New Roman"/>
              </a:rPr>
              <a:t> the proposed Predictive Model (Data Mining) framework for Credit Worthiness Identification through </a:t>
            </a:r>
            <a:r>
              <a:rPr lang="en-US" b="1" dirty="0">
                <a:latin typeface="Times New Roman"/>
                <a:cs typeface="Times New Roman"/>
              </a:rPr>
              <a:t>demonstration</a:t>
            </a:r>
            <a:r>
              <a:rPr lang="en-US" dirty="0">
                <a:latin typeface="Times New Roman"/>
                <a:cs typeface="Times New Roman"/>
              </a:rPr>
              <a:t>.</a:t>
            </a:r>
            <a:endParaRPr lang="en-US" dirty="0">
              <a:ea typeface="+mn-lt"/>
              <a:cs typeface="+mn-lt"/>
            </a:endParaRPr>
          </a:p>
          <a:p>
            <a:pPr algn="just">
              <a:lnSpc>
                <a:spcPct val="100000"/>
              </a:lnSpc>
              <a:spcBef>
                <a:spcPts val="600"/>
              </a:spcBef>
              <a:buFont typeface="Arial,Sans-Serif" panose="020B0604020202020204" pitchFamily="34" charset="0"/>
            </a:pPr>
            <a:r>
              <a:rPr lang="en-US">
                <a:latin typeface="Times New Roman"/>
                <a:cs typeface="Times New Roman"/>
              </a:rPr>
              <a:t>To </a:t>
            </a:r>
            <a:r>
              <a:rPr lang="en-US" b="1">
                <a:latin typeface="Times New Roman"/>
                <a:cs typeface="Times New Roman"/>
              </a:rPr>
              <a:t>demonstrate</a:t>
            </a:r>
            <a:r>
              <a:rPr lang="en-US">
                <a:latin typeface="Times New Roman"/>
                <a:cs typeface="Times New Roman"/>
              </a:rPr>
              <a:t> and </a:t>
            </a:r>
            <a:r>
              <a:rPr lang="en-US" b="1">
                <a:latin typeface="Times New Roman"/>
                <a:cs typeface="Times New Roman"/>
              </a:rPr>
              <a:t>validate</a:t>
            </a:r>
            <a:r>
              <a:rPr lang="en-US">
                <a:latin typeface="Times New Roman"/>
                <a:cs typeface="Times New Roman"/>
              </a:rPr>
              <a:t> the efficacy of proposed (solution) by comparing with existing base classifiers.</a:t>
            </a:r>
            <a:endParaRPr lang="en-US"/>
          </a:p>
        </p:txBody>
      </p:sp>
    </p:spTree>
    <p:extLst>
      <p:ext uri="{BB962C8B-B14F-4D97-AF65-F5344CB8AC3E}">
        <p14:creationId xmlns:p14="http://schemas.microsoft.com/office/powerpoint/2010/main" val="452106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A46CC-C11F-436B-A0BE-33C43EBB9A8E}"/>
              </a:ext>
            </a:extLst>
          </p:cNvPr>
          <p:cNvSpPr>
            <a:spLocks noGrp="1"/>
          </p:cNvSpPr>
          <p:nvPr>
            <p:ph type="title"/>
          </p:nvPr>
        </p:nvSpPr>
        <p:spPr>
          <a:xfrm>
            <a:off x="913795" y="-257846"/>
            <a:ext cx="10353761" cy="1203057"/>
          </a:xfrm>
        </p:spPr>
        <p:txBody>
          <a:bodyPr/>
          <a:lstStyle/>
          <a:p>
            <a:r>
              <a:rPr lang="en-US"/>
              <a:t>Expected frontend design</a:t>
            </a:r>
          </a:p>
        </p:txBody>
      </p:sp>
      <p:pic>
        <p:nvPicPr>
          <p:cNvPr id="3" name="Picture 3" descr="Table&#10;&#10;Description automatically generated">
            <a:extLst>
              <a:ext uri="{FF2B5EF4-FFF2-40B4-BE49-F238E27FC236}">
                <a16:creationId xmlns:a16="http://schemas.microsoft.com/office/drawing/2014/main" id="{4C8DED66-45FD-40C4-9FB6-A7F53EFEE814}"/>
              </a:ext>
            </a:extLst>
          </p:cNvPr>
          <p:cNvPicPr>
            <a:picLocks noGrp="1" noChangeAspect="1"/>
          </p:cNvPicPr>
          <p:nvPr>
            <p:ph idx="1"/>
          </p:nvPr>
        </p:nvPicPr>
        <p:blipFill>
          <a:blip r:embed="rId2"/>
          <a:stretch>
            <a:fillRect/>
          </a:stretch>
        </p:blipFill>
        <p:spPr>
          <a:xfrm>
            <a:off x="4162423" y="686593"/>
            <a:ext cx="4328521" cy="5882953"/>
          </a:xfrm>
        </p:spPr>
      </p:pic>
    </p:spTree>
    <p:extLst>
      <p:ext uri="{BB962C8B-B14F-4D97-AF65-F5344CB8AC3E}">
        <p14:creationId xmlns:p14="http://schemas.microsoft.com/office/powerpoint/2010/main" val="1161313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1C5C7-F39B-42FE-819E-8F544D326565}"/>
              </a:ext>
            </a:extLst>
          </p:cNvPr>
          <p:cNvSpPr>
            <a:spLocks noGrp="1"/>
          </p:cNvSpPr>
          <p:nvPr>
            <p:ph type="title"/>
          </p:nvPr>
        </p:nvSpPr>
        <p:spPr>
          <a:xfrm>
            <a:off x="921429" y="168639"/>
            <a:ext cx="10353761" cy="1326321"/>
          </a:xfrm>
        </p:spPr>
        <p:txBody>
          <a:bodyPr/>
          <a:lstStyle/>
          <a:p>
            <a:r>
              <a:rPr lang="en-US">
                <a:ea typeface="+mj-lt"/>
                <a:cs typeface="+mj-lt"/>
              </a:rPr>
              <a:t>Expected frontend design</a:t>
            </a:r>
            <a:endParaRPr lang="en-US"/>
          </a:p>
        </p:txBody>
      </p:sp>
      <p:pic>
        <p:nvPicPr>
          <p:cNvPr id="4" name="Picture 4" descr="Table&#10;&#10;Description automatically generated">
            <a:extLst>
              <a:ext uri="{FF2B5EF4-FFF2-40B4-BE49-F238E27FC236}">
                <a16:creationId xmlns:a16="http://schemas.microsoft.com/office/drawing/2014/main" id="{460189D8-7DDD-443F-B2FC-A462B7692BCA}"/>
              </a:ext>
            </a:extLst>
          </p:cNvPr>
          <p:cNvPicPr>
            <a:picLocks noGrp="1" noChangeAspect="1"/>
          </p:cNvPicPr>
          <p:nvPr>
            <p:ph idx="1"/>
          </p:nvPr>
        </p:nvPicPr>
        <p:blipFill>
          <a:blip r:embed="rId2"/>
          <a:stretch>
            <a:fillRect/>
          </a:stretch>
        </p:blipFill>
        <p:spPr>
          <a:xfrm>
            <a:off x="1746218" y="1953436"/>
            <a:ext cx="8705850" cy="2947458"/>
          </a:xfrm>
        </p:spPr>
      </p:pic>
    </p:spTree>
    <p:extLst>
      <p:ext uri="{BB962C8B-B14F-4D97-AF65-F5344CB8AC3E}">
        <p14:creationId xmlns:p14="http://schemas.microsoft.com/office/powerpoint/2010/main" val="913773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7B50-328C-4108-8B8C-3B711A8D5E15}"/>
              </a:ext>
            </a:extLst>
          </p:cNvPr>
          <p:cNvSpPr>
            <a:spLocks noGrp="1"/>
          </p:cNvSpPr>
          <p:nvPr>
            <p:ph type="title"/>
          </p:nvPr>
        </p:nvSpPr>
        <p:spPr/>
        <p:txBody>
          <a:bodyPr/>
          <a:lstStyle/>
          <a:p>
            <a:r>
              <a:rPr lang="en-US"/>
              <a:t>Expected frontend design</a:t>
            </a:r>
          </a:p>
        </p:txBody>
      </p:sp>
      <p:pic>
        <p:nvPicPr>
          <p:cNvPr id="4" name="Picture 4" descr="Table&#10;&#10;Description automatically generated">
            <a:extLst>
              <a:ext uri="{FF2B5EF4-FFF2-40B4-BE49-F238E27FC236}">
                <a16:creationId xmlns:a16="http://schemas.microsoft.com/office/drawing/2014/main" id="{61DBAD0C-8370-4A47-AEAB-1ED9472B1B32}"/>
              </a:ext>
            </a:extLst>
          </p:cNvPr>
          <p:cNvPicPr>
            <a:picLocks noGrp="1" noChangeAspect="1"/>
          </p:cNvPicPr>
          <p:nvPr>
            <p:ph idx="1"/>
          </p:nvPr>
        </p:nvPicPr>
        <p:blipFill>
          <a:blip r:embed="rId2"/>
          <a:stretch>
            <a:fillRect/>
          </a:stretch>
        </p:blipFill>
        <p:spPr>
          <a:xfrm>
            <a:off x="205813" y="2466199"/>
            <a:ext cx="11769725" cy="1930400"/>
          </a:xfrm>
        </p:spPr>
      </p:pic>
    </p:spTree>
    <p:extLst>
      <p:ext uri="{BB962C8B-B14F-4D97-AF65-F5344CB8AC3E}">
        <p14:creationId xmlns:p14="http://schemas.microsoft.com/office/powerpoint/2010/main" val="36769931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42332"/>
      </a:dk2>
      <a:lt2>
        <a:srgbClr val="EE91A0"/>
      </a:lt2>
      <a:accent1>
        <a:srgbClr val="E03754"/>
      </a:accent1>
      <a:accent2>
        <a:srgbClr val="E86C2E"/>
      </a:accent2>
      <a:accent3>
        <a:srgbClr val="DAB250"/>
      </a:accent3>
      <a:accent4>
        <a:srgbClr val="60C4AA"/>
      </a:accent4>
      <a:accent5>
        <a:srgbClr val="51A9DB"/>
      </a:accent5>
      <a:accent6>
        <a:srgbClr val="976AC9"/>
      </a:accent6>
      <a:hlink>
        <a:srgbClr val="D5445E"/>
      </a:hlink>
      <a:folHlink>
        <a:srgbClr val="E17C8E"/>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6B2E858E-683F-40D9-B4CB-284D097F3AC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46EFF40F7A294983FDDB863EF2E12A" ma:contentTypeVersion="7" ma:contentTypeDescription="Create a new document." ma:contentTypeScope="" ma:versionID="f1fe8fd59f91e201ef1e9732bcf1fb11">
  <xsd:schema xmlns:xsd="http://www.w3.org/2001/XMLSchema" xmlns:xs="http://www.w3.org/2001/XMLSchema" xmlns:p="http://schemas.microsoft.com/office/2006/metadata/properties" xmlns:ns2="3b36c3f5-f77e-46fa-9223-19623273ff4f" targetNamespace="http://schemas.microsoft.com/office/2006/metadata/properties" ma:root="true" ma:fieldsID="fd4e5b199e97121ac64b734b4ace92de" ns2:_="">
    <xsd:import namespace="3b36c3f5-f77e-46fa-9223-19623273ff4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36c3f5-f77e-46fa-9223-19623273ff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2BDBE1-F879-4573-A0D5-E78C3F10FE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36c3f5-f77e-46fa-9223-19623273ff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F131C1-B848-43BC-8E99-FFFF313059E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4322DF0-7EB3-4089-9671-A3B257A449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Damask</Template>
  <Application>Microsoft Office PowerPoint</Application>
  <PresentationFormat>Widescreen</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Damask</vt:lpstr>
      <vt:lpstr>TVS E.P.I.C. CREDIT (IT CHALLENGE)</vt:lpstr>
      <vt:lpstr>Contents</vt:lpstr>
      <vt:lpstr>Problem Description  </vt:lpstr>
      <vt:lpstr>Explanatory Video</vt:lpstr>
      <vt:lpstr>Solution</vt:lpstr>
      <vt:lpstr>Objective</vt:lpstr>
      <vt:lpstr>Expected frontend design</vt:lpstr>
      <vt:lpstr>Expected frontend design</vt:lpstr>
      <vt:lpstr>Expected frontend design</vt:lpstr>
      <vt:lpstr>Loan approval parameters</vt:lpstr>
      <vt:lpstr>LOAN APPROVAL PARAMETERS </vt:lpstr>
      <vt:lpstr>LOAN APPROVAL PARAMETERS</vt:lpstr>
      <vt:lpstr>LOAN APPROVAL PARAMETERS</vt:lpstr>
      <vt:lpstr>LOAN APPROVAL PARAMETERS</vt:lpstr>
      <vt:lpstr>Machine Learning </vt:lpstr>
      <vt:lpstr>CLASSIFICATION AND PREDICTION </vt:lpstr>
      <vt:lpstr>Model Building</vt:lpstr>
      <vt:lpstr>MODEL BUILDING</vt:lpstr>
      <vt:lpstr>MODEL EVALUATION</vt:lpstr>
      <vt:lpstr>Proposed Predictive Model</vt:lpstr>
      <vt:lpstr>Result and Analysis with methodology</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19BCE10425</dc:creator>
  <cp:revision>14</cp:revision>
  <dcterms:created xsi:type="dcterms:W3CDTF">2021-01-01T06:43:43Z</dcterms:created>
  <dcterms:modified xsi:type="dcterms:W3CDTF">2021-02-04T18:23:21Z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0x0101000A46EFF40F7A294983FDDB863EF2E12A</vt:lpwstr>
  </property>
</Properties>
</file>